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"/>
  </p:notesMasterIdLst>
  <p:handoutMasterIdLst>
    <p:handoutMasterId r:id="rId27"/>
  </p:handoutMasterIdLst>
  <p:sldIdLst>
    <p:sldId id="256" r:id="rId3"/>
    <p:sldId id="294" r:id="rId4"/>
    <p:sldId id="280" r:id="rId5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265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4B41602-8E1C-42D5-87F5-22D8D0AEA346}">
          <p14:sldIdLst>
            <p14:sldId id="256"/>
            <p14:sldId id="294"/>
            <p14:sldId id="280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-630" y="-102"/>
      </p:cViewPr>
      <p:guideLst>
        <p:guide orient="horz" pos="2160"/>
        <p:guide pos="2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F6D83-33FC-4D5E-866D-BF14902F60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6B53-534B-4E65-A647-3062EF3FEC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17DE0-DEA3-4757-855A-D49903A69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015B-9450-4FD6-9A23-1CDD335D83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5" y="324379"/>
            <a:ext cx="2106213" cy="525268"/>
          </a:xfrm>
          <a:prstGeom prst="rect">
            <a:avLst/>
          </a:prstGeom>
        </p:spPr>
      </p:pic>
      <p:sp>
        <p:nvSpPr>
          <p:cNvPr id="8" name="任意多边形 7"/>
          <p:cNvSpPr/>
          <p:nvPr userDrawn="1"/>
        </p:nvSpPr>
        <p:spPr>
          <a:xfrm>
            <a:off x="0" y="2564904"/>
            <a:ext cx="2483768" cy="2469404"/>
          </a:xfrm>
          <a:custGeom>
            <a:avLst/>
            <a:gdLst>
              <a:gd name="connsiteX0" fmla="*/ 0 w 3406911"/>
              <a:gd name="connsiteY0" fmla="*/ 0 h 3406911"/>
              <a:gd name="connsiteX1" fmla="*/ 3406911 w 3406911"/>
              <a:gd name="connsiteY1" fmla="*/ 3406911 h 3406911"/>
              <a:gd name="connsiteX2" fmla="*/ 0 w 3406911"/>
              <a:gd name="connsiteY2" fmla="*/ 3406911 h 3406911"/>
              <a:gd name="connsiteX3" fmla="*/ 0 w 3406911"/>
              <a:gd name="connsiteY3" fmla="*/ 0 h 340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6911" h="3406911">
                <a:moveTo>
                  <a:pt x="0" y="0"/>
                </a:moveTo>
                <a:lnTo>
                  <a:pt x="3406911" y="3406911"/>
                </a:lnTo>
                <a:lnTo>
                  <a:pt x="0" y="34069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8" t="472" r="32974"/>
          <a:stretch>
            <a:fillRect/>
          </a:stretch>
        </p:blipFill>
        <p:spPr>
          <a:xfrm>
            <a:off x="-2557" y="2784264"/>
            <a:ext cx="2700797" cy="4101120"/>
          </a:xfrm>
          <a:custGeom>
            <a:avLst/>
            <a:gdLst>
              <a:gd name="connsiteX0" fmla="*/ 1 w 4235535"/>
              <a:gd name="connsiteY0" fmla="*/ 0 h 6431596"/>
              <a:gd name="connsiteX1" fmla="*/ 2825395 w 4235535"/>
              <a:gd name="connsiteY1" fmla="*/ 2825394 h 6431596"/>
              <a:gd name="connsiteX2" fmla="*/ 2840831 w 4235535"/>
              <a:gd name="connsiteY2" fmla="*/ 2825394 h 6431596"/>
              <a:gd name="connsiteX3" fmla="*/ 2840832 w 4235535"/>
              <a:gd name="connsiteY3" fmla="*/ 2825394 h 6431596"/>
              <a:gd name="connsiteX4" fmla="*/ 4232980 w 4235535"/>
              <a:gd name="connsiteY4" fmla="*/ 2825394 h 6431596"/>
              <a:gd name="connsiteX5" fmla="*/ 4235535 w 4235535"/>
              <a:gd name="connsiteY5" fmla="*/ 2827960 h 6431596"/>
              <a:gd name="connsiteX6" fmla="*/ 3539461 w 4235535"/>
              <a:gd name="connsiteY6" fmla="*/ 3527014 h 6431596"/>
              <a:gd name="connsiteX7" fmla="*/ 2840831 w 4235535"/>
              <a:gd name="connsiteY7" fmla="*/ 4228634 h 6431596"/>
              <a:gd name="connsiteX8" fmla="*/ 647259 w 4235535"/>
              <a:gd name="connsiteY8" fmla="*/ 6431596 h 6431596"/>
              <a:gd name="connsiteX9" fmla="*/ 0 w 4235535"/>
              <a:gd name="connsiteY9" fmla="*/ 6431596 h 6431596"/>
              <a:gd name="connsiteX10" fmla="*/ 0 w 4235535"/>
              <a:gd name="connsiteY10" fmla="*/ 2825394 h 6431596"/>
              <a:gd name="connsiteX11" fmla="*/ 1 w 4235535"/>
              <a:gd name="connsiteY11" fmla="*/ 2825394 h 64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35535" h="6431596">
                <a:moveTo>
                  <a:pt x="1" y="0"/>
                </a:moveTo>
                <a:lnTo>
                  <a:pt x="2825395" y="2825394"/>
                </a:lnTo>
                <a:lnTo>
                  <a:pt x="2840831" y="2825394"/>
                </a:lnTo>
                <a:lnTo>
                  <a:pt x="2840832" y="2825394"/>
                </a:lnTo>
                <a:lnTo>
                  <a:pt x="4232980" y="2825394"/>
                </a:lnTo>
                <a:lnTo>
                  <a:pt x="4235535" y="2827960"/>
                </a:lnTo>
                <a:lnTo>
                  <a:pt x="3539461" y="3527014"/>
                </a:lnTo>
                <a:lnTo>
                  <a:pt x="2840831" y="4228634"/>
                </a:lnTo>
                <a:lnTo>
                  <a:pt x="647259" y="6431596"/>
                </a:lnTo>
                <a:lnTo>
                  <a:pt x="0" y="6431596"/>
                </a:lnTo>
                <a:lnTo>
                  <a:pt x="0" y="2825394"/>
                </a:lnTo>
                <a:lnTo>
                  <a:pt x="1" y="2825394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 userDrawn="1"/>
        </p:nvSpPr>
        <p:spPr>
          <a:xfrm flipH="1">
            <a:off x="421263" y="4565686"/>
            <a:ext cx="2276979" cy="2292314"/>
          </a:xfrm>
          <a:custGeom>
            <a:avLst/>
            <a:gdLst>
              <a:gd name="connsiteX0" fmla="*/ 2556 w 3606204"/>
              <a:gd name="connsiteY0" fmla="*/ 0 h 3603648"/>
              <a:gd name="connsiteX1" fmla="*/ 0 w 3606204"/>
              <a:gd name="connsiteY1" fmla="*/ 2556 h 3603648"/>
              <a:gd name="connsiteX2" fmla="*/ 0 w 3606204"/>
              <a:gd name="connsiteY2" fmla="*/ 3603648 h 3603648"/>
              <a:gd name="connsiteX3" fmla="*/ 3606204 w 3606204"/>
              <a:gd name="connsiteY3" fmla="*/ 3603648 h 3603648"/>
              <a:gd name="connsiteX4" fmla="*/ 2556 w 3606204"/>
              <a:gd name="connsiteY4" fmla="*/ 0 h 360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6204" h="3603648">
                <a:moveTo>
                  <a:pt x="2556" y="0"/>
                </a:moveTo>
                <a:lnTo>
                  <a:pt x="0" y="2556"/>
                </a:lnTo>
                <a:lnTo>
                  <a:pt x="0" y="3603648"/>
                </a:lnTo>
                <a:lnTo>
                  <a:pt x="3606204" y="3603648"/>
                </a:lnTo>
                <a:lnTo>
                  <a:pt x="2556" y="0"/>
                </a:lnTo>
                <a:close/>
              </a:path>
            </a:pathLst>
          </a:custGeom>
          <a:solidFill>
            <a:srgbClr val="01B8FA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flipH="1">
            <a:off x="2698240" y="4541278"/>
            <a:ext cx="2132455" cy="2316722"/>
          </a:xfrm>
          <a:custGeom>
            <a:avLst/>
            <a:gdLst>
              <a:gd name="connsiteX0" fmla="*/ 3601092 w 3601092"/>
              <a:gd name="connsiteY0" fmla="*/ 0 h 3601092"/>
              <a:gd name="connsiteX1" fmla="*/ 0 w 3601092"/>
              <a:gd name="connsiteY1" fmla="*/ 3601092 h 3601092"/>
              <a:gd name="connsiteX2" fmla="*/ 3601092 w 3601092"/>
              <a:gd name="connsiteY2" fmla="*/ 3601092 h 3601092"/>
              <a:gd name="connsiteX3" fmla="*/ 3601092 w 3601092"/>
              <a:gd name="connsiteY3" fmla="*/ 0 h 360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1092" h="3601092">
                <a:moveTo>
                  <a:pt x="3601092" y="0"/>
                </a:moveTo>
                <a:lnTo>
                  <a:pt x="0" y="3601092"/>
                </a:lnTo>
                <a:lnTo>
                  <a:pt x="3601092" y="3601092"/>
                </a:lnTo>
                <a:lnTo>
                  <a:pt x="3601092" y="0"/>
                </a:lnTo>
                <a:close/>
              </a:path>
            </a:pathLst>
          </a:custGeom>
          <a:solidFill>
            <a:srgbClr val="01B8FA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753734" y="2801099"/>
            <a:ext cx="1764587" cy="1764587"/>
          </a:xfrm>
          <a:prstGeom prst="line">
            <a:avLst/>
          </a:prstGeom>
          <a:noFill/>
          <a:ln w="25400" cap="flat" cmpd="sng" algn="ctr">
            <a:solidFill>
              <a:srgbClr val="F4A129"/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 userDrawn="1"/>
        </p:nvCxnSpPr>
        <p:spPr>
          <a:xfrm>
            <a:off x="132110" y="2465594"/>
            <a:ext cx="1330563" cy="1330563"/>
          </a:xfrm>
          <a:prstGeom prst="line">
            <a:avLst/>
          </a:prstGeom>
          <a:noFill/>
          <a:ln w="25400" cap="flat" cmpd="sng" algn="ctr">
            <a:solidFill>
              <a:srgbClr val="323230"/>
            </a:solidFill>
            <a:prstDash val="solid"/>
            <a:miter lim="800000"/>
          </a:ln>
          <a:effectLst/>
        </p:spPr>
      </p:cxn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39461"/>
            <a:ext cx="2496452" cy="520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任意多边形 14"/>
          <p:cNvSpPr/>
          <p:nvPr userDrawn="1"/>
        </p:nvSpPr>
        <p:spPr>
          <a:xfrm flipH="1" flipV="1">
            <a:off x="8178229" y="0"/>
            <a:ext cx="965771" cy="965771"/>
          </a:xfrm>
          <a:custGeom>
            <a:avLst/>
            <a:gdLst>
              <a:gd name="connsiteX0" fmla="*/ 0 w 3406911"/>
              <a:gd name="connsiteY0" fmla="*/ 0 h 3406911"/>
              <a:gd name="connsiteX1" fmla="*/ 3406911 w 3406911"/>
              <a:gd name="connsiteY1" fmla="*/ 3406911 h 3406911"/>
              <a:gd name="connsiteX2" fmla="*/ 0 w 3406911"/>
              <a:gd name="connsiteY2" fmla="*/ 3406911 h 3406911"/>
              <a:gd name="connsiteX3" fmla="*/ 0 w 3406911"/>
              <a:gd name="connsiteY3" fmla="*/ 0 h 340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6911" h="3406911">
                <a:moveTo>
                  <a:pt x="0" y="0"/>
                </a:moveTo>
                <a:lnTo>
                  <a:pt x="3406911" y="3406911"/>
                </a:lnTo>
                <a:lnTo>
                  <a:pt x="0" y="3406911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8407200" y="481247"/>
            <a:ext cx="736800" cy="73680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5226B-1884-44DB-A83F-A3C5D891D7E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68EB-83DE-4E31-8FE3-04ADEB6BB10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0" t="200" r="2988"/>
          <a:stretch>
            <a:fillRect/>
          </a:stretch>
        </p:blipFill>
        <p:spPr>
          <a:xfrm>
            <a:off x="978524" y="2250708"/>
            <a:ext cx="2373465" cy="2320097"/>
          </a:xfrm>
          <a:custGeom>
            <a:avLst/>
            <a:gdLst>
              <a:gd name="connsiteX0" fmla="*/ 0 w 3503488"/>
              <a:gd name="connsiteY0" fmla="*/ 0 h 3424710"/>
              <a:gd name="connsiteX1" fmla="*/ 3503488 w 3503488"/>
              <a:gd name="connsiteY1" fmla="*/ 0 h 3424710"/>
              <a:gd name="connsiteX2" fmla="*/ 3503488 w 3503488"/>
              <a:gd name="connsiteY2" fmla="*/ 3424710 h 3424710"/>
              <a:gd name="connsiteX3" fmla="*/ 3424710 w 3503488"/>
              <a:gd name="connsiteY3" fmla="*/ 3424710 h 342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488" h="3424710">
                <a:moveTo>
                  <a:pt x="0" y="0"/>
                </a:moveTo>
                <a:lnTo>
                  <a:pt x="3503488" y="0"/>
                </a:lnTo>
                <a:lnTo>
                  <a:pt x="3503488" y="3424710"/>
                </a:lnTo>
                <a:lnTo>
                  <a:pt x="3424710" y="3424710"/>
                </a:lnTo>
                <a:close/>
              </a:path>
            </a:pathLst>
          </a:custGeom>
        </p:spPr>
      </p:pic>
      <p:sp>
        <p:nvSpPr>
          <p:cNvPr id="10" name="任意多边形 9"/>
          <p:cNvSpPr/>
          <p:nvPr userDrawn="1"/>
        </p:nvSpPr>
        <p:spPr>
          <a:xfrm>
            <a:off x="-15484" y="1787455"/>
            <a:ext cx="985250" cy="926496"/>
          </a:xfrm>
          <a:custGeom>
            <a:avLst/>
            <a:gdLst>
              <a:gd name="connsiteX0" fmla="*/ 0 w 3406911"/>
              <a:gd name="connsiteY0" fmla="*/ 0 h 3406911"/>
              <a:gd name="connsiteX1" fmla="*/ 3406911 w 3406911"/>
              <a:gd name="connsiteY1" fmla="*/ 3406911 h 3406911"/>
              <a:gd name="connsiteX2" fmla="*/ 0 w 3406911"/>
              <a:gd name="connsiteY2" fmla="*/ 3406911 h 3406911"/>
              <a:gd name="connsiteX3" fmla="*/ 0 w 3406911"/>
              <a:gd name="connsiteY3" fmla="*/ 0 h 340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6911" h="3406911">
                <a:moveTo>
                  <a:pt x="0" y="0"/>
                </a:moveTo>
                <a:lnTo>
                  <a:pt x="3406911" y="3406911"/>
                </a:lnTo>
                <a:lnTo>
                  <a:pt x="0" y="3406911"/>
                </a:lnTo>
                <a:lnTo>
                  <a:pt x="0" y="0"/>
                </a:lnTo>
                <a:close/>
              </a:path>
            </a:pathLst>
          </a:custGeom>
          <a:solidFill>
            <a:srgbClr val="1ABFFA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r="18094"/>
          <a:stretch>
            <a:fillRect/>
          </a:stretch>
        </p:blipFill>
        <p:spPr>
          <a:xfrm>
            <a:off x="-20895" y="2250703"/>
            <a:ext cx="2870261" cy="2324743"/>
          </a:xfrm>
          <a:custGeom>
            <a:avLst/>
            <a:gdLst>
              <a:gd name="connsiteX0" fmla="*/ 0 w 4236810"/>
              <a:gd name="connsiteY0" fmla="*/ 0 h 3431568"/>
              <a:gd name="connsiteX1" fmla="*/ 538113 w 4236810"/>
              <a:gd name="connsiteY1" fmla="*/ 0 h 3431568"/>
              <a:gd name="connsiteX2" fmla="*/ 805242 w 4236810"/>
              <a:gd name="connsiteY2" fmla="*/ 0 h 3431568"/>
              <a:gd name="connsiteX3" fmla="*/ 4236810 w 4236810"/>
              <a:gd name="connsiteY3" fmla="*/ 3431568 h 3431568"/>
              <a:gd name="connsiteX4" fmla="*/ 538113 w 4236810"/>
              <a:gd name="connsiteY4" fmla="*/ 3431568 h 3431568"/>
              <a:gd name="connsiteX5" fmla="*/ 0 w 4236810"/>
              <a:gd name="connsiteY5" fmla="*/ 3431568 h 34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6810" h="3431568">
                <a:moveTo>
                  <a:pt x="0" y="0"/>
                </a:moveTo>
                <a:lnTo>
                  <a:pt x="538113" y="0"/>
                </a:lnTo>
                <a:lnTo>
                  <a:pt x="805242" y="0"/>
                </a:lnTo>
                <a:lnTo>
                  <a:pt x="4236810" y="3431568"/>
                </a:lnTo>
                <a:lnTo>
                  <a:pt x="538113" y="3431568"/>
                </a:lnTo>
                <a:lnTo>
                  <a:pt x="0" y="3431568"/>
                </a:lnTo>
                <a:close/>
              </a:path>
            </a:pathLst>
          </a:custGeom>
        </p:spPr>
      </p:pic>
      <p:sp>
        <p:nvSpPr>
          <p:cNvPr id="12" name="任意多边形 11"/>
          <p:cNvSpPr/>
          <p:nvPr userDrawn="1"/>
        </p:nvSpPr>
        <p:spPr>
          <a:xfrm>
            <a:off x="806691" y="2278838"/>
            <a:ext cx="2692113" cy="2479737"/>
          </a:xfrm>
          <a:custGeom>
            <a:avLst/>
            <a:gdLst>
              <a:gd name="connsiteX0" fmla="*/ 0 w 3739144"/>
              <a:gd name="connsiteY0" fmla="*/ 0 h 3431568"/>
              <a:gd name="connsiteX1" fmla="*/ 307576 w 3739144"/>
              <a:gd name="connsiteY1" fmla="*/ 0 h 3431568"/>
              <a:gd name="connsiteX2" fmla="*/ 3739144 w 3739144"/>
              <a:gd name="connsiteY2" fmla="*/ 3431568 h 3431568"/>
              <a:gd name="connsiteX3" fmla="*/ 3431568 w 3739144"/>
              <a:gd name="connsiteY3" fmla="*/ 3431568 h 3431568"/>
              <a:gd name="connsiteX4" fmla="*/ 0 w 3739144"/>
              <a:gd name="connsiteY4" fmla="*/ 0 h 343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9144" h="3431568">
                <a:moveTo>
                  <a:pt x="0" y="0"/>
                </a:moveTo>
                <a:lnTo>
                  <a:pt x="307576" y="0"/>
                </a:lnTo>
                <a:lnTo>
                  <a:pt x="3739144" y="3431568"/>
                </a:lnTo>
                <a:lnTo>
                  <a:pt x="3431568" y="3431568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lumMod val="60000"/>
              <a:lumOff val="40000"/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678899" y="4326527"/>
            <a:ext cx="1026043" cy="1026043"/>
          </a:xfrm>
          <a:prstGeom prst="line">
            <a:avLst/>
          </a:prstGeom>
          <a:noFill/>
          <a:ln w="25400" cap="flat" cmpd="sng" algn="ctr">
            <a:solidFill>
              <a:srgbClr val="F4A129"/>
            </a:solidFill>
            <a:prstDash val="solid"/>
            <a:miter lim="800000"/>
          </a:ln>
          <a:effectLst/>
        </p:spPr>
      </p:cxnSp>
      <p:cxnSp>
        <p:nvCxnSpPr>
          <p:cNvPr id="14" name="直接连接符 13"/>
          <p:cNvCxnSpPr/>
          <p:nvPr userDrawn="1"/>
        </p:nvCxnSpPr>
        <p:spPr>
          <a:xfrm>
            <a:off x="2152747" y="3729828"/>
            <a:ext cx="1026043" cy="1026043"/>
          </a:xfrm>
          <a:prstGeom prst="line">
            <a:avLst/>
          </a:prstGeom>
          <a:noFill/>
          <a:ln w="25400" cap="flat" cmpd="sng" algn="ctr">
            <a:solidFill>
              <a:srgbClr val="323230"/>
            </a:solidFill>
            <a:prstDash val="solid"/>
            <a:miter lim="800000"/>
          </a:ln>
          <a:effectLst/>
        </p:spPr>
      </p:cxnSp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>
          <a:xfrm>
            <a:off x="7596336" y="6376243"/>
            <a:ext cx="1224136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078018" y="6381328"/>
            <a:ext cx="432048" cy="365125"/>
          </a:xfrm>
        </p:spPr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96335" y="6376243"/>
            <a:ext cx="94636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任意多边形 6"/>
          <p:cNvSpPr/>
          <p:nvPr userDrawn="1"/>
        </p:nvSpPr>
        <p:spPr>
          <a:xfrm rot="10800000" flipV="1">
            <a:off x="78555" y="50812"/>
            <a:ext cx="587268" cy="619866"/>
          </a:xfrm>
          <a:custGeom>
            <a:avLst/>
            <a:gdLst>
              <a:gd name="connsiteX0" fmla="*/ 0 w 3406911"/>
              <a:gd name="connsiteY0" fmla="*/ 0 h 3406911"/>
              <a:gd name="connsiteX1" fmla="*/ 3406911 w 3406911"/>
              <a:gd name="connsiteY1" fmla="*/ 3406911 h 3406911"/>
              <a:gd name="connsiteX2" fmla="*/ 0 w 3406911"/>
              <a:gd name="connsiteY2" fmla="*/ 3406911 h 3406911"/>
              <a:gd name="connsiteX3" fmla="*/ 0 w 3406911"/>
              <a:gd name="connsiteY3" fmla="*/ 0 h 340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6911" h="3406911">
                <a:moveTo>
                  <a:pt x="0" y="0"/>
                </a:moveTo>
                <a:lnTo>
                  <a:pt x="3406911" y="3406911"/>
                </a:lnTo>
                <a:lnTo>
                  <a:pt x="0" y="3406911"/>
                </a:lnTo>
                <a:lnTo>
                  <a:pt x="0" y="0"/>
                </a:lnTo>
                <a:close/>
              </a:path>
            </a:pathLst>
          </a:custGeom>
          <a:solidFill>
            <a:srgbClr val="1ABFFA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-15369" y="-15009"/>
            <a:ext cx="501680" cy="576064"/>
          </a:xfrm>
          <a:prstGeom prst="line">
            <a:avLst/>
          </a:prstGeom>
          <a:noFill/>
          <a:ln w="12700" cap="flat" cmpd="sng" algn="ctr">
            <a:solidFill>
              <a:srgbClr val="323230"/>
            </a:solidFill>
            <a:prstDash val="solid"/>
            <a:miter lim="800000"/>
          </a:ln>
          <a:effectLst/>
        </p:spPr>
      </p:cxnSp>
      <p:sp>
        <p:nvSpPr>
          <p:cNvPr id="9" name="任意多边形 8"/>
          <p:cNvSpPr/>
          <p:nvPr userDrawn="1"/>
        </p:nvSpPr>
        <p:spPr>
          <a:xfrm>
            <a:off x="1" y="5157192"/>
            <a:ext cx="947615" cy="1015168"/>
          </a:xfrm>
          <a:custGeom>
            <a:avLst/>
            <a:gdLst>
              <a:gd name="connsiteX0" fmla="*/ 0 w 3406911"/>
              <a:gd name="connsiteY0" fmla="*/ 0 h 3406911"/>
              <a:gd name="connsiteX1" fmla="*/ 3406911 w 3406911"/>
              <a:gd name="connsiteY1" fmla="*/ 3406911 h 3406911"/>
              <a:gd name="connsiteX2" fmla="*/ 0 w 3406911"/>
              <a:gd name="connsiteY2" fmla="*/ 3406911 h 3406911"/>
              <a:gd name="connsiteX3" fmla="*/ 0 w 3406911"/>
              <a:gd name="connsiteY3" fmla="*/ 0 h 340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6911" h="3406911">
                <a:moveTo>
                  <a:pt x="0" y="0"/>
                </a:moveTo>
                <a:lnTo>
                  <a:pt x="3406911" y="3406911"/>
                </a:lnTo>
                <a:lnTo>
                  <a:pt x="0" y="3406911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5" y="5486713"/>
            <a:ext cx="1331636" cy="1371294"/>
          </a:xfrm>
          <a:custGeom>
            <a:avLst/>
            <a:gdLst>
              <a:gd name="connsiteX0" fmla="*/ 0 w 3406911"/>
              <a:gd name="connsiteY0" fmla="*/ 0 h 3406911"/>
              <a:gd name="connsiteX1" fmla="*/ 3406911 w 3406911"/>
              <a:gd name="connsiteY1" fmla="*/ 3406911 h 3406911"/>
              <a:gd name="connsiteX2" fmla="*/ 0 w 3406911"/>
              <a:gd name="connsiteY2" fmla="*/ 3406911 h 3406911"/>
              <a:gd name="connsiteX3" fmla="*/ 0 w 3406911"/>
              <a:gd name="connsiteY3" fmla="*/ 0 h 340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6911" h="3406911">
                <a:moveTo>
                  <a:pt x="0" y="0"/>
                </a:moveTo>
                <a:lnTo>
                  <a:pt x="3406911" y="3406911"/>
                </a:lnTo>
                <a:lnTo>
                  <a:pt x="0" y="3406911"/>
                </a:lnTo>
                <a:lnTo>
                  <a:pt x="0" y="0"/>
                </a:lnTo>
                <a:close/>
              </a:path>
            </a:pathLst>
          </a:cu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82294" y="671818"/>
            <a:ext cx="289895" cy="145212"/>
          </a:xfrm>
          <a:custGeom>
            <a:avLst/>
            <a:gdLst>
              <a:gd name="connsiteX0" fmla="*/ 1394703 w 1394703"/>
              <a:gd name="connsiteY0" fmla="*/ 0 h 698629"/>
              <a:gd name="connsiteX1" fmla="*/ 2555 w 1394703"/>
              <a:gd name="connsiteY1" fmla="*/ 0 h 698629"/>
              <a:gd name="connsiteX2" fmla="*/ 0 w 1394703"/>
              <a:gd name="connsiteY2" fmla="*/ 2555 h 698629"/>
              <a:gd name="connsiteX3" fmla="*/ 696074 w 1394703"/>
              <a:gd name="connsiteY3" fmla="*/ 698629 h 698629"/>
              <a:gd name="connsiteX4" fmla="*/ 1394703 w 1394703"/>
              <a:gd name="connsiteY4" fmla="*/ 0 h 69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03" h="698629">
                <a:moveTo>
                  <a:pt x="1394703" y="0"/>
                </a:moveTo>
                <a:lnTo>
                  <a:pt x="2555" y="0"/>
                </a:lnTo>
                <a:lnTo>
                  <a:pt x="0" y="2555"/>
                </a:lnTo>
                <a:lnTo>
                  <a:pt x="696074" y="698629"/>
                </a:lnTo>
                <a:lnTo>
                  <a:pt x="1394703" y="0"/>
                </a:lnTo>
                <a:close/>
              </a:path>
            </a:pathLst>
          </a:custGeom>
          <a:solidFill>
            <a:srgbClr val="323230">
              <a:alpha val="9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137768"/>
            <a:ext cx="596583" cy="594981"/>
          </a:xfrm>
          <a:prstGeom prst="rect">
            <a:avLst/>
          </a:prstGeom>
        </p:spPr>
      </p:pic>
      <p:cxnSp>
        <p:nvCxnSpPr>
          <p:cNvPr id="30" name="直接连接符 29"/>
          <p:cNvCxnSpPr/>
          <p:nvPr userDrawn="1"/>
        </p:nvCxnSpPr>
        <p:spPr>
          <a:xfrm>
            <a:off x="665823" y="817030"/>
            <a:ext cx="587747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370566" y="908720"/>
            <a:ext cx="4129426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078018" y="6381328"/>
            <a:ext cx="432048" cy="365125"/>
          </a:xfrm>
        </p:spPr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71F7-A065-4582-AFB3-9F25C85D29E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>
            <a:off x="509913" y="430787"/>
            <a:ext cx="683711" cy="768689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723265" y="5865495"/>
            <a:ext cx="445770" cy="490855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285021" y="1199476"/>
            <a:ext cx="468905" cy="527185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2" name="任意多边形 11"/>
          <p:cNvSpPr/>
          <p:nvPr userDrawn="1">
            <p:custDataLst>
              <p:tags r:id="rId5"/>
            </p:custDataLst>
          </p:nvPr>
        </p:nvSpPr>
        <p:spPr>
          <a:xfrm>
            <a:off x="5208369" y="411275"/>
            <a:ext cx="499544" cy="561633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3" name="任意多边形 12"/>
          <p:cNvSpPr/>
          <p:nvPr userDrawn="1">
            <p:custDataLst>
              <p:tags r:id="rId6"/>
            </p:custDataLst>
          </p:nvPr>
        </p:nvSpPr>
        <p:spPr>
          <a:xfrm>
            <a:off x="1619237" y="5908979"/>
            <a:ext cx="282487" cy="317599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4" name="任意多边形 13"/>
          <p:cNvSpPr/>
          <p:nvPr userDrawn="1">
            <p:custDataLst>
              <p:tags r:id="rId7"/>
            </p:custDataLst>
          </p:nvPr>
        </p:nvSpPr>
        <p:spPr>
          <a:xfrm>
            <a:off x="4809603" y="723078"/>
            <a:ext cx="282487" cy="317599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5" name="任意多边形 14"/>
          <p:cNvSpPr/>
          <p:nvPr userDrawn="1">
            <p:custDataLst>
              <p:tags r:id="rId8"/>
            </p:custDataLst>
          </p:nvPr>
        </p:nvSpPr>
        <p:spPr>
          <a:xfrm>
            <a:off x="151589" y="5611588"/>
            <a:ext cx="358301" cy="402835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3" t="217" r="39329" b="224"/>
          <a:stretch>
            <a:fillRect/>
          </a:stretch>
        </p:blipFill>
        <p:spPr>
          <a:xfrm>
            <a:off x="5521325" y="498475"/>
            <a:ext cx="3618230" cy="4924425"/>
          </a:xfrm>
          <a:custGeom>
            <a:avLst/>
            <a:gdLst>
              <a:gd name="connsiteX0" fmla="*/ 1354498 w 5600359"/>
              <a:gd name="connsiteY0" fmla="*/ 3251799 h 6858002"/>
              <a:gd name="connsiteX1" fmla="*/ 2746646 w 5600359"/>
              <a:gd name="connsiteY1" fmla="*/ 3251799 h 6858002"/>
              <a:gd name="connsiteX2" fmla="*/ 2746647 w 5600359"/>
              <a:gd name="connsiteY2" fmla="*/ 3251799 h 6858002"/>
              <a:gd name="connsiteX3" fmla="*/ 5587478 w 5600359"/>
              <a:gd name="connsiteY3" fmla="*/ 3251799 h 6858002"/>
              <a:gd name="connsiteX4" fmla="*/ 5587478 w 5600359"/>
              <a:gd name="connsiteY4" fmla="*/ 6858002 h 6858002"/>
              <a:gd name="connsiteX5" fmla="*/ 4955591 w 5600359"/>
              <a:gd name="connsiteY5" fmla="*/ 6858002 h 6858002"/>
              <a:gd name="connsiteX6" fmla="*/ 2746647 w 5600359"/>
              <a:gd name="connsiteY6" fmla="*/ 4649058 h 6858002"/>
              <a:gd name="connsiteX7" fmla="*/ 2048017 w 5600359"/>
              <a:gd name="connsiteY7" fmla="*/ 3950428 h 6858002"/>
              <a:gd name="connsiteX8" fmla="*/ 1351943 w 5600359"/>
              <a:gd name="connsiteY8" fmla="*/ 3254354 h 6858002"/>
              <a:gd name="connsiteX9" fmla="*/ 3251798 w 5600359"/>
              <a:gd name="connsiteY9" fmla="*/ 0 h 6858002"/>
              <a:gd name="connsiteX10" fmla="*/ 5600359 w 5600359"/>
              <a:gd name="connsiteY10" fmla="*/ 0 h 6858002"/>
              <a:gd name="connsiteX11" fmla="*/ 5600359 w 5600359"/>
              <a:gd name="connsiteY11" fmla="*/ 3251797 h 6858002"/>
              <a:gd name="connsiteX12" fmla="*/ 3251798 w 5600359"/>
              <a:gd name="connsiteY12" fmla="*/ 3251797 h 6858002"/>
              <a:gd name="connsiteX13" fmla="*/ 3251798 w 5600359"/>
              <a:gd name="connsiteY13" fmla="*/ 3251798 h 6858002"/>
              <a:gd name="connsiteX14" fmla="*/ 0 w 5600359"/>
              <a:gd name="connsiteY14" fmla="*/ 3251798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00359" h="6858002">
                <a:moveTo>
                  <a:pt x="1354498" y="3251799"/>
                </a:moveTo>
                <a:lnTo>
                  <a:pt x="2746646" y="3251799"/>
                </a:lnTo>
                <a:lnTo>
                  <a:pt x="2746647" y="3251799"/>
                </a:lnTo>
                <a:lnTo>
                  <a:pt x="5587478" y="3251799"/>
                </a:lnTo>
                <a:lnTo>
                  <a:pt x="5587478" y="6858002"/>
                </a:lnTo>
                <a:lnTo>
                  <a:pt x="4955591" y="6858002"/>
                </a:lnTo>
                <a:lnTo>
                  <a:pt x="2746647" y="4649058"/>
                </a:lnTo>
                <a:lnTo>
                  <a:pt x="2048017" y="3950428"/>
                </a:lnTo>
                <a:lnTo>
                  <a:pt x="1351943" y="3254354"/>
                </a:lnTo>
                <a:close/>
                <a:moveTo>
                  <a:pt x="3251798" y="0"/>
                </a:moveTo>
                <a:lnTo>
                  <a:pt x="5600359" y="0"/>
                </a:lnTo>
                <a:lnTo>
                  <a:pt x="5600359" y="3251797"/>
                </a:lnTo>
                <a:lnTo>
                  <a:pt x="3251798" y="3251797"/>
                </a:lnTo>
                <a:lnTo>
                  <a:pt x="3251798" y="3251798"/>
                </a:lnTo>
                <a:lnTo>
                  <a:pt x="0" y="3251798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直接连接符 21"/>
          <p:cNvCxnSpPr/>
          <p:nvPr userDrawn="1"/>
        </p:nvCxnSpPr>
        <p:spPr>
          <a:xfrm>
            <a:off x="5868123" y="2348930"/>
            <a:ext cx="776605" cy="863600"/>
          </a:xfrm>
          <a:prstGeom prst="lin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3" name="直接连接符 22"/>
          <p:cNvCxnSpPr/>
          <p:nvPr userDrawn="1"/>
        </p:nvCxnSpPr>
        <p:spPr>
          <a:xfrm>
            <a:off x="6443712" y="2997124"/>
            <a:ext cx="2695575" cy="3016885"/>
          </a:xfrm>
          <a:prstGeom prst="line">
            <a:avLst/>
          </a:prstGeom>
          <a:noFill/>
          <a:ln w="762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4" name="任意多边形 23"/>
          <p:cNvSpPr/>
          <p:nvPr userDrawn="1">
            <p:custDataLst>
              <p:tags r:id="rId10"/>
            </p:custDataLst>
          </p:nvPr>
        </p:nvSpPr>
        <p:spPr>
          <a:xfrm>
            <a:off x="1353946" y="641960"/>
            <a:ext cx="282487" cy="317599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2" name="等腰三角形 1"/>
          <p:cNvSpPr/>
          <p:nvPr userDrawn="1"/>
        </p:nvSpPr>
        <p:spPr>
          <a:xfrm>
            <a:off x="5263515" y="2348865"/>
            <a:ext cx="1073785" cy="58801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17CAA-6DC8-4BBC-9D02-990F478661D9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B6F6-F006-4A12-9721-DAE2DD0F17B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957-6CE2-466D-BE3B-BF5E332284D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505B-1F5C-481E-871A-D1A765E45AD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7A24A-89F8-44D7-9B99-862ADC330D3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1FB9-6CD6-4007-88F5-7B3A402BE68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37.xml"/><Relationship Id="rId7" Type="http://schemas.openxmlformats.org/officeDocument/2006/relationships/image" Target="../media/image11.png"/><Relationship Id="rId6" Type="http://schemas.openxmlformats.org/officeDocument/2006/relationships/tags" Target="../tags/tag36.xml"/><Relationship Id="rId5" Type="http://schemas.openxmlformats.org/officeDocument/2006/relationships/image" Target="../media/image9.pn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14.png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image" Target="../media/image13.png"/><Relationship Id="rId10" Type="http://schemas.openxmlformats.org/officeDocument/2006/relationships/tags" Target="../tags/tag38.xml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jpe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image" Target="../media/image12.png"/><Relationship Id="rId4" Type="http://schemas.openxmlformats.org/officeDocument/2006/relationships/tags" Target="../tags/tag24.xml"/><Relationship Id="rId3" Type="http://schemas.openxmlformats.org/officeDocument/2006/relationships/image" Target="../media/image11.png"/><Relationship Id="rId2" Type="http://schemas.openxmlformats.org/officeDocument/2006/relationships/tags" Target="../tags/tag2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48130" y="2204720"/>
            <a:ext cx="6769735" cy="573405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indent="0" defTabSz="914400" fontAlgn="auto">
              <a:lnSpc>
                <a:spcPct val="100000"/>
              </a:lnSpc>
            </a:pPr>
            <a:endParaRPr lang="zh-CN" altLang="zh-CN" sz="3200" dirty="0">
              <a:solidFill>
                <a:schemeClr val="accent1">
                  <a:lumMod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93160" y="3759200"/>
            <a:ext cx="3544570" cy="1715135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p>
            <a:pPr indent="0" algn="l" fontAlgn="auto">
              <a:lnSpc>
                <a:spcPts val="328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团队：陪聊小铺</a:t>
            </a:r>
            <a:endParaRPr lang="zh-CN" altLang="en-US" sz="2400"/>
          </a:p>
          <a:p>
            <a:pPr indent="0" algn="l" fontAlgn="auto">
              <a:lnSpc>
                <a:spcPts val="328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成员：涂将</a:t>
            </a:r>
            <a:r>
              <a:rPr lang="en-US" altLang="zh-CN" sz="2400">
                <a:sym typeface="+mn-ea"/>
              </a:rPr>
              <a:t>,</a:t>
            </a:r>
            <a:r>
              <a:rPr lang="zh-CN" altLang="en-US" sz="2400">
                <a:sym typeface="+mn-ea"/>
              </a:rPr>
              <a:t>黄若凡</a:t>
            </a:r>
            <a:r>
              <a:rPr lang="en-US" altLang="zh-CN" sz="2400">
                <a:sym typeface="+mn-ea"/>
              </a:rPr>
              <a:t>,</a:t>
            </a:r>
            <a:r>
              <a:rPr lang="zh-CN" altLang="en-US" sz="2400">
                <a:sym typeface="+mn-ea"/>
              </a:rPr>
              <a:t>刘赟男</a:t>
            </a:r>
            <a:r>
              <a:rPr lang="en-US" altLang="zh-CN" sz="2400">
                <a:sym typeface="+mn-ea"/>
              </a:rPr>
              <a:t>,</a:t>
            </a:r>
            <a:r>
              <a:rPr lang="zh-CN" altLang="en-US" sz="2400">
                <a:sym typeface="+mn-ea"/>
              </a:rPr>
              <a:t>肖宇轩</a:t>
            </a:r>
            <a:r>
              <a:rPr lang="en-US" altLang="zh-CN" sz="2400">
                <a:sym typeface="+mn-ea"/>
              </a:rPr>
              <a:t>,</a:t>
            </a:r>
            <a:r>
              <a:rPr lang="zh-CN" altLang="en-US" sz="2400">
                <a:sym typeface="+mn-ea"/>
              </a:rPr>
              <a:t>邓昌兴</a:t>
            </a:r>
            <a:r>
              <a:rPr lang="en-US" altLang="zh-CN" sz="2400">
                <a:sym typeface="+mn-ea"/>
              </a:rPr>
              <a:t>,</a:t>
            </a:r>
            <a:r>
              <a:rPr lang="zh-CN" altLang="en-US" sz="2400">
                <a:sym typeface="+mn-ea"/>
              </a:rPr>
              <a:t>黄鸣浩</a:t>
            </a:r>
            <a:endParaRPr lang="zh-CN" altLang="en-US" sz="2400"/>
          </a:p>
          <a:p>
            <a:pPr indent="0" algn="l" fontAlgn="auto">
              <a:lnSpc>
                <a:spcPts val="328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汇报人：涂</a:t>
            </a:r>
            <a:r>
              <a:rPr lang="zh-CN" altLang="en-US" sz="2400">
                <a:sym typeface="+mn-ea"/>
              </a:rPr>
              <a:t>将</a:t>
            </a:r>
            <a:endParaRPr lang="zh-CN" altLang="en-US" sz="24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1185" y="1520190"/>
            <a:ext cx="6714490" cy="1143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4800" dirty="0">
                <a:solidFill>
                  <a:srgbClr val="000000"/>
                </a:solidFill>
                <a:latin typeface="+mj-ea"/>
                <a:ea typeface="+mj-ea"/>
                <a:cs typeface="MiSans" pitchFamily="34" charset="-120"/>
                <a:sym typeface="+mn-ea"/>
              </a:rPr>
              <a:t>陪聊小铺：大学生情绪陪伴计划</a:t>
            </a:r>
            <a:endParaRPr lang="en-US" altLang="en-US" sz="4800" dirty="0">
              <a:solidFill>
                <a:srgbClr val="000000"/>
              </a:solidFill>
              <a:latin typeface="+mj-ea"/>
              <a:ea typeface="+mj-ea"/>
              <a:cs typeface="MiSans" pitchFamily="34" charset="-12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53910" y="739140"/>
            <a:ext cx="3048000" cy="621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11" name="图片 10" descr="Logo 设计 (1)"/>
          <p:cNvPicPr>
            <a:picLocks noChangeAspect="1"/>
          </p:cNvPicPr>
          <p:nvPr/>
        </p:nvPicPr>
        <p:blipFill>
          <a:blip r:embed="rId1"/>
          <a:srcRect l="22367" t="17909" r="15030" b="15030"/>
          <a:stretch>
            <a:fillRect/>
          </a:stretch>
        </p:blipFill>
        <p:spPr>
          <a:xfrm>
            <a:off x="7092315" y="476885"/>
            <a:ext cx="1136650" cy="121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3120" y="271145"/>
            <a:ext cx="373888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</a:rPr>
              <a:t>3.</a:t>
            </a:r>
            <a:r>
              <a:rPr lang="zh-CN" altLang="en-US" sz="360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</a:rPr>
              <a:t>市场分析</a:t>
            </a:r>
            <a:endParaRPr lang="zh-CN" altLang="en-US" sz="3600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6" name="Image 0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683260" y="201930"/>
            <a:ext cx="6486525" cy="70993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16000" y="812800"/>
            <a:ext cx="6419215" cy="882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我的学校就是试验田</a:t>
            </a:r>
            <a:endParaRPr lang="en-US" sz="1600" dirty="0"/>
          </a:p>
        </p:txBody>
      </p:sp>
      <p:sp>
        <p:nvSpPr>
          <p:cNvPr id="8" name="Shape 1"/>
          <p:cNvSpPr/>
          <p:nvPr/>
        </p:nvSpPr>
        <p:spPr>
          <a:xfrm>
            <a:off x="1807845" y="2538095"/>
            <a:ext cx="0" cy="147066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9" name="Image 1" descr="https://kimi-img.moonshot.cn/pub/slides/slides_tmpl/image/25-10-11-20:14:05-d3l4k38s8jdo4os5elj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" y="1845310"/>
            <a:ext cx="889000" cy="88900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10-11-20:14:05-d3l4k38s8jdo4os5el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" y="3928745"/>
            <a:ext cx="887730" cy="887730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2205355" y="1739900"/>
            <a:ext cx="1872615" cy="6680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校园市场潜力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990090" y="2424430"/>
            <a:ext cx="6602730" cy="1281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以本校为例，全校2万名学生，按70%有倾诉需求、月均消费20元计算，年市场约336万元，市场潜力巨大。</a:t>
            </a:r>
            <a:endParaRPr lang="en-US" sz="2000" dirty="0"/>
          </a:p>
        </p:txBody>
      </p:sp>
      <p:sp>
        <p:nvSpPr>
          <p:cNvPr id="13" name="Text 4"/>
          <p:cNvSpPr/>
          <p:nvPr/>
        </p:nvSpPr>
        <p:spPr>
          <a:xfrm>
            <a:off x="2390140" y="3914140"/>
            <a:ext cx="1348740" cy="5556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内测成果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1938655" y="4627880"/>
            <a:ext cx="7113905" cy="1499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我们已在本校完成500名种子用户的内测，验证了真实需求，为项目的进一步推广奠定了基础。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Image 0" descr="https://kimi-img.moonshot.cn/pub/slides/slides_tmpl/image/25-10-11-20:14:07-d3l4k3os8jdo4os5elq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640" y="1628775"/>
            <a:ext cx="2830195" cy="316484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1-20:14:07-d3l4k3os8jdo4os5elq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22390" y="2059940"/>
            <a:ext cx="2493010" cy="407289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1-20:14:07-d3l4k3os8jdo4os5elq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58210" y="1883410"/>
            <a:ext cx="2676525" cy="35629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971550" y="188595"/>
            <a:ext cx="6569710" cy="70993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7315" y="-52705"/>
            <a:ext cx="6675755" cy="872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目标用户画像小剧场</a:t>
            </a:r>
            <a:endParaRPr lang="en-US" sz="1600" dirty="0"/>
          </a:p>
        </p:txBody>
      </p:sp>
      <p:sp>
        <p:nvSpPr>
          <p:cNvPr id="10" name="Shape 1"/>
          <p:cNvSpPr/>
          <p:nvPr/>
        </p:nvSpPr>
        <p:spPr>
          <a:xfrm>
            <a:off x="-108745" y="371800"/>
            <a:ext cx="970004" cy="897309"/>
          </a:xfrm>
          <a:custGeom>
            <a:avLst/>
            <a:gdLst/>
            <a:ahLst/>
            <a:cxnLst/>
            <a:rect l="l" t="t" r="r" b="b"/>
            <a:pathLst>
              <a:path w="970004" h="897309">
                <a:moveTo>
                  <a:pt x="307887" y="0"/>
                </a:moveTo>
                <a:lnTo>
                  <a:pt x="390414" y="130818"/>
                </a:lnTo>
                <a:cubicBezTo>
                  <a:pt x="321853" y="159395"/>
                  <a:pt x="271703" y="201942"/>
                  <a:pt x="239327" y="259096"/>
                </a:cubicBezTo>
                <a:cubicBezTo>
                  <a:pt x="206951" y="315614"/>
                  <a:pt x="188541" y="398169"/>
                  <a:pt x="184732" y="506760"/>
                </a:cubicBezTo>
                <a:lnTo>
                  <a:pt x="360577" y="506760"/>
                </a:lnTo>
                <a:lnTo>
                  <a:pt x="360577" y="897309"/>
                </a:lnTo>
                <a:lnTo>
                  <a:pt x="0" y="897309"/>
                </a:lnTo>
                <a:lnTo>
                  <a:pt x="0" y="588680"/>
                </a:lnTo>
                <a:cubicBezTo>
                  <a:pt x="0" y="421665"/>
                  <a:pt x="19679" y="301008"/>
                  <a:pt x="59673" y="226074"/>
                </a:cubicBezTo>
                <a:cubicBezTo>
                  <a:pt x="112363" y="126373"/>
                  <a:pt x="194890" y="50803"/>
                  <a:pt x="307887" y="0"/>
                </a:cubicBezTo>
                <a:close/>
                <a:moveTo>
                  <a:pt x="887477" y="0"/>
                </a:moveTo>
                <a:lnTo>
                  <a:pt x="970004" y="130818"/>
                </a:lnTo>
                <a:cubicBezTo>
                  <a:pt x="901444" y="159395"/>
                  <a:pt x="850658" y="201942"/>
                  <a:pt x="818917" y="259096"/>
                </a:cubicBezTo>
                <a:cubicBezTo>
                  <a:pt x="786541" y="315614"/>
                  <a:pt x="768131" y="398169"/>
                  <a:pt x="764323" y="506760"/>
                </a:cubicBezTo>
                <a:lnTo>
                  <a:pt x="940167" y="506760"/>
                </a:lnTo>
                <a:lnTo>
                  <a:pt x="940167" y="897309"/>
                </a:lnTo>
                <a:lnTo>
                  <a:pt x="578955" y="897309"/>
                </a:lnTo>
                <a:lnTo>
                  <a:pt x="578955" y="588680"/>
                </a:lnTo>
                <a:cubicBezTo>
                  <a:pt x="578955" y="421665"/>
                  <a:pt x="599269" y="301008"/>
                  <a:pt x="638628" y="226074"/>
                </a:cubicBezTo>
                <a:cubicBezTo>
                  <a:pt x="691318" y="126373"/>
                  <a:pt x="774480" y="50803"/>
                  <a:pt x="887477" y="0"/>
                </a:cubicBezTo>
                <a:close/>
              </a:path>
            </a:pathLst>
          </a:custGeom>
          <a:solidFill>
            <a:srgbClr val="B5C7EA"/>
          </a:solidFill>
        </p:spPr>
      </p:sp>
      <p:sp>
        <p:nvSpPr>
          <p:cNvPr id="11" name="Text 2"/>
          <p:cNvSpPr/>
          <p:nvPr/>
        </p:nvSpPr>
        <p:spPr>
          <a:xfrm>
            <a:off x="-108745" y="371800"/>
            <a:ext cx="970004" cy="89730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5" descr="https://kimi-img.moonshot.cn/pub/slides/slides_tmpl/image/25-10-11-20:14:05-d3l4k38s8jdo4os5elj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68095" y="980440"/>
            <a:ext cx="948690" cy="948690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10-11-20:14:05-d3l4k38s8jdo4os5elk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83710" y="1700530"/>
            <a:ext cx="947420" cy="94742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10-11-20:14:07-d3l4k3os8jdo4os5elq0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76160" y="2132965"/>
            <a:ext cx="949325" cy="949325"/>
          </a:xfrm>
          <a:prstGeom prst="rect">
            <a:avLst/>
          </a:prstGeom>
        </p:spPr>
      </p:pic>
      <p:sp>
        <p:nvSpPr>
          <p:cNvPr id="15" name="Text 3"/>
          <p:cNvSpPr/>
          <p:nvPr>
            <p:custDataLst>
              <p:tags r:id="rId12"/>
            </p:custDataLst>
          </p:nvPr>
        </p:nvSpPr>
        <p:spPr>
          <a:xfrm>
            <a:off x="472440" y="2161540"/>
            <a:ext cx="2013585" cy="6134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大一女生</a:t>
            </a:r>
            <a:endParaRPr lang="en-US" sz="1600" dirty="0"/>
          </a:p>
        </p:txBody>
      </p:sp>
      <p:sp>
        <p:nvSpPr>
          <p:cNvPr id="16" name="Text 4"/>
          <p:cNvSpPr/>
          <p:nvPr>
            <p:custDataLst>
              <p:tags r:id="rId13"/>
            </p:custDataLst>
          </p:nvPr>
        </p:nvSpPr>
        <p:spPr>
          <a:xfrm>
            <a:off x="163830" y="3023235"/>
            <a:ext cx="2796540" cy="1670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大一女生深夜想家却不敢哭，怕打扰室友，打开陪聊小铺，19元找到懂她的人，倾诉烦恼。</a:t>
            </a:r>
            <a:endParaRPr lang="en-US" sz="1600" dirty="0"/>
          </a:p>
        </p:txBody>
      </p:sp>
      <p:sp>
        <p:nvSpPr>
          <p:cNvPr id="17" name="Text 5"/>
          <p:cNvSpPr/>
          <p:nvPr>
            <p:custDataLst>
              <p:tags r:id="rId14"/>
            </p:custDataLst>
          </p:nvPr>
        </p:nvSpPr>
        <p:spPr>
          <a:xfrm>
            <a:off x="3683000" y="2886710"/>
            <a:ext cx="1845945" cy="7156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考研学长</a:t>
            </a:r>
            <a:endParaRPr lang="en-US" sz="1600" dirty="0"/>
          </a:p>
        </p:txBody>
      </p:sp>
      <p:sp>
        <p:nvSpPr>
          <p:cNvPr id="18" name="Text 6"/>
          <p:cNvSpPr/>
          <p:nvPr>
            <p:custDataLst>
              <p:tags r:id="rId15"/>
            </p:custDataLst>
          </p:nvPr>
        </p:nvSpPr>
        <p:spPr>
          <a:xfrm>
            <a:off x="3563620" y="3602355"/>
            <a:ext cx="2460625" cy="16681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考研学长压力大，不想被说矫情，通过陪聊小铺找到学长倾诉，获得支持和鼓励。</a:t>
            </a:r>
            <a:endParaRPr lang="en-US" sz="1600" dirty="0"/>
          </a:p>
        </p:txBody>
      </p:sp>
      <p:sp>
        <p:nvSpPr>
          <p:cNvPr id="19" name="Text 7"/>
          <p:cNvSpPr/>
          <p:nvPr>
            <p:custDataLst>
              <p:tags r:id="rId16"/>
            </p:custDataLst>
          </p:nvPr>
        </p:nvSpPr>
        <p:spPr>
          <a:xfrm>
            <a:off x="7060565" y="3362960"/>
            <a:ext cx="1597660" cy="3625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失恋男生</a:t>
            </a:r>
            <a:endParaRPr lang="en-US" sz="1600" dirty="0"/>
          </a:p>
        </p:txBody>
      </p:sp>
      <p:sp>
        <p:nvSpPr>
          <p:cNvPr id="20" name="Text 8"/>
          <p:cNvSpPr/>
          <p:nvPr>
            <p:custDataLst>
              <p:tags r:id="rId17"/>
            </p:custDataLst>
          </p:nvPr>
        </p:nvSpPr>
        <p:spPr>
          <a:xfrm>
            <a:off x="6595110" y="4218305"/>
            <a:ext cx="2168525" cy="1556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失恋男生不愿让兄弟看笑话，选择陪聊小铺倾诉，得到安慰和建议，走出失恋阴影。</a:t>
            </a:r>
            <a:endParaRPr 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22875" y="1164590"/>
            <a:ext cx="3566795" cy="709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indent="0" algn="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对手是谁我们不怕</a:t>
            </a:r>
            <a:endParaRPr lang="en-US" altLang="en-US" sz="32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pic>
        <p:nvPicPr>
          <p:cNvPr id="6" name="Image 0" descr="https://kimi-img.moonshot.cn/pub/slides/slides_tmpl/image/25-10-11-20:14:00-d3l4k20s8jdo4os5el4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2060575"/>
            <a:ext cx="2351405" cy="9575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187450" y="3499485"/>
            <a:ext cx="7357745" cy="2317115"/>
          </a:xfrm>
          <a:prstGeom prst="rect">
            <a:avLst/>
          </a:prstGeom>
          <a:gradFill flip="none" rotWithShape="1">
            <a:gsLst>
              <a:gs pos="0">
                <a:srgbClr val="678DD3">
                  <a:alpha val="80000"/>
                </a:srgbClr>
              </a:gs>
              <a:gs pos="16000">
                <a:srgbClr val="678DD3">
                  <a:alpha val="80000"/>
                </a:srgbClr>
              </a:gs>
              <a:gs pos="60000">
                <a:srgbClr val="ACD78E"/>
              </a:gs>
              <a:gs pos="100000">
                <a:srgbClr val="ACD78E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竞争优势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1325880" y="4082415"/>
            <a:ext cx="7101840" cy="1640205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现有平台多面向白领，话题围绕职场，学生进去后找不到共鸣。我们专注高校垂直场景，用学生证+学信网双重认证，建立校园信任，形成错位竞争。</a:t>
            </a:r>
            <a:endParaRPr lang="en-U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0"/>
          <p:cNvSpPr/>
          <p:nvPr/>
        </p:nvSpPr>
        <p:spPr>
          <a:xfrm>
            <a:off x="225425" y="47625"/>
            <a:ext cx="5129530" cy="9144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扩张节奏三步走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11-20:14:05-d3l4k38s8jdo4os5elj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908685"/>
            <a:ext cx="938530" cy="78613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10-11-20:14:05-d3l4k38s8jdo4os5elk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540" y="1769110"/>
            <a:ext cx="974090" cy="10033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10-11-20:14:07-d3l4k3os8jdo4os5el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510" y="2348865"/>
            <a:ext cx="1391920" cy="139192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42265" y="2091690"/>
            <a:ext cx="1350645" cy="6807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第一步</a:t>
            </a:r>
            <a:endParaRPr 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224790" y="2660650"/>
            <a:ext cx="2308225" cy="2764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深耕本校，用户破3000即举办线下“解忧集市”增强品牌，积累口碑和用户基础。</a:t>
            </a:r>
            <a:endParaRPr lang="en-US" sz="20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3658870" y="2816860"/>
            <a:ext cx="1454785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第二步</a:t>
            </a:r>
            <a:endParaRPr lang="en-US" sz="2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3524250" y="3345180"/>
            <a:ext cx="2012315" cy="20123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同城三校复制，通过跨校社团联谊完成拉新，扩大市场覆盖范围。</a:t>
            </a:r>
            <a:endParaRPr lang="en-US" dirty="0"/>
          </a:p>
        </p:txBody>
      </p:sp>
      <p:sp>
        <p:nvSpPr>
          <p:cNvPr id="13" name="Text 5"/>
          <p:cNvSpPr/>
          <p:nvPr/>
        </p:nvSpPr>
        <p:spPr>
          <a:xfrm>
            <a:off x="6740525" y="3615690"/>
            <a:ext cx="1525905" cy="476250"/>
          </a:xfrm>
          <a:prstGeom prst="rect">
            <a:avLst/>
          </a:prstGeom>
          <a:noFill/>
        </p:spPr>
        <p:txBody>
          <a:bodyPr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iSans" pitchFamily="34" charset="-122"/>
                <a:ea typeface="MiSans" pitchFamily="34" charset="-122"/>
                <a:cs typeface="MiSans" pitchFamily="34" charset="-120"/>
              </a:rPr>
              <a:t>第三步</a:t>
            </a:r>
            <a:endParaRPr lang="en-US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6445250" y="4127500"/>
            <a:ext cx="2251075" cy="2208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与外省高校心理协会远程合作，输出运营手册与培训视频，实现轻资产扩张，快速占领市场。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Image 2" descr="https://kimi-img.moonshot.cn/pub/slides/slides_tmpl/image/25-10-11-20:14:01-d3l4k28s8jdo4os5elc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1731010"/>
            <a:ext cx="2113915" cy="168084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 2"/>
          <p:cNvSpPr/>
          <p:nvPr/>
        </p:nvSpPr>
        <p:spPr>
          <a:xfrm>
            <a:off x="3780155" y="2054860"/>
            <a:ext cx="1413510" cy="117475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001A3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2051685" y="3717290"/>
            <a:ext cx="5081270" cy="9918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61640" y="3717290"/>
            <a:ext cx="2994660" cy="697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800" dirty="0">
                <a:solidFill>
                  <a:srgbClr val="001A3A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商业模式</a:t>
            </a:r>
            <a:endParaRPr lang="en-US" sz="4800" dirty="0"/>
          </a:p>
          <a:p>
            <a:endParaRPr lang="zh-CN" altLang="en-US"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Image 0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529590" y="44450"/>
            <a:ext cx="5986145" cy="7264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59840" y="104775"/>
            <a:ext cx="3433445" cy="5746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2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启动资金小目标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915670" y="2529205"/>
            <a:ext cx="7682865" cy="2727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首轮寻求10万元校园创业基金，用于搭建小程序、制作宣传物料与首批学长培训，不烧钱买流量，确保项目顺利启动。</a:t>
            </a:r>
            <a:endParaRPr 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5695" y="1557020"/>
            <a:ext cx="4572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lnSpc>
                <a:spcPct val="150000"/>
              </a:lnSpc>
              <a:buNone/>
            </a:pPr>
            <a:r>
              <a:rPr 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资金需求</a:t>
            </a:r>
            <a:endParaRPr 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Image 3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539750" y="216535"/>
            <a:ext cx="6617970" cy="70993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59130" y="-5080"/>
            <a:ext cx="3564890" cy="8051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赚钱套路三板斧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591185" y="1101090"/>
            <a:ext cx="1427480" cy="7251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C端聊单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261620" y="1825625"/>
            <a:ext cx="2142490" cy="27501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文字包月59元、语音19元、小组39元，通过多样化的服务套餐满足不同用户需求，实现稳定的收入来源。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3478530" y="1105535"/>
            <a:ext cx="1732915" cy="7200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节日限定</a:t>
            </a:r>
            <a:endParaRPr lang="en-US" sz="2800" dirty="0"/>
          </a:p>
        </p:txBody>
      </p:sp>
      <p:sp>
        <p:nvSpPr>
          <p:cNvPr id="17" name="Text 10"/>
          <p:cNvSpPr/>
          <p:nvPr/>
        </p:nvSpPr>
        <p:spPr>
          <a:xfrm>
            <a:off x="3204210" y="1825625"/>
            <a:ext cx="2219325" cy="38169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推出节日限定“夸夸盲盒”，1元抽奖，低成本高趣味，吸引用户参与，增加收入。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6588125" y="1101090"/>
            <a:ext cx="1803400" cy="6902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联名合作</a:t>
            </a:r>
            <a:endParaRPr lang="en-US" sz="2800" dirty="0"/>
          </a:p>
        </p:txBody>
      </p:sp>
      <p:sp>
        <p:nvSpPr>
          <p:cNvPr id="19" name="Text 12"/>
          <p:cNvSpPr/>
          <p:nvPr/>
        </p:nvSpPr>
        <p:spPr>
          <a:xfrm>
            <a:off x="6311265" y="1821815"/>
            <a:ext cx="2274570" cy="4484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与校园商家联名，如奶茶店买19元套餐送5元陪聊券，我们从券中抽成2元，实现互利共赢。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Image 1" descr="https://kimi-img.moonshot.cn/pub/slides/slides_tmpl/image/25-10-11-20:14:06-d3l4k3gs8jdo4os5el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3933190"/>
            <a:ext cx="6632575" cy="233489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1-20:14:06-d3l4k3gs8jdo4os5el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15" y="1419225"/>
            <a:ext cx="6632575" cy="233489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611505" y="116840"/>
            <a:ext cx="6245225" cy="70993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03630" y="127000"/>
            <a:ext cx="3469005" cy="80200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推广打法零预算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03275" y="1527175"/>
            <a:ext cx="2623820" cy="6007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线下推广</a:t>
            </a:r>
            <a:endParaRPr lang="en-US" sz="2400" dirty="0"/>
          </a:p>
        </p:txBody>
      </p:sp>
      <p:sp>
        <p:nvSpPr>
          <p:cNvPr id="11" name="Text 4"/>
          <p:cNvSpPr/>
          <p:nvPr/>
        </p:nvSpPr>
        <p:spPr>
          <a:xfrm>
            <a:off x="803275" y="2069465"/>
            <a:ext cx="5988050" cy="11811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线下打印“解忧二维码”贴在食堂桌贴、宿舍水房，扫码送电子夸夸，吸引学生关注。</a:t>
            </a:r>
            <a:endParaRPr lang="en-US" sz="20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2491105" y="4244975"/>
            <a:ext cx="2318385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线上推广</a:t>
            </a:r>
            <a:endParaRPr lang="en-US" sz="2400" dirty="0"/>
          </a:p>
        </p:txBody>
      </p:sp>
      <p:sp>
        <p:nvSpPr>
          <p:cNvPr id="13" name="Text 6"/>
          <p:cNvSpPr/>
          <p:nvPr/>
        </p:nvSpPr>
        <p:spPr>
          <a:xfrm>
            <a:off x="2263775" y="4631055"/>
            <a:ext cx="6050915" cy="14363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在表白墙、二手群发布“晚安故事”软文，吸引好奇，通过口碑传播扩大影响力。</a:t>
            </a:r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5" name="Shape 0"/>
          <p:cNvSpPr/>
          <p:nvPr/>
        </p:nvSpPr>
        <p:spPr>
          <a:xfrm>
            <a:off x="846455" y="4169410"/>
            <a:ext cx="1789430" cy="188595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8DD4FB"/>
                </a:gs>
                <a:gs pos="49000">
                  <a:srgbClr val="5B78BC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 flipV="1">
            <a:off x="3302635" y="3963670"/>
            <a:ext cx="1693545" cy="45466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8DD4FB"/>
                </a:gs>
                <a:gs pos="49000">
                  <a:srgbClr val="5B78BC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5340350" y="4047490"/>
            <a:ext cx="1859915" cy="339725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8DD4FB"/>
                </a:gs>
                <a:gs pos="49000">
                  <a:srgbClr val="5B78BC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</p:sp>
      <p:sp>
        <p:nvSpPr>
          <p:cNvPr id="8" name="Text 3"/>
          <p:cNvSpPr/>
          <p:nvPr/>
        </p:nvSpPr>
        <p:spPr>
          <a:xfrm>
            <a:off x="753745" y="68580"/>
            <a:ext cx="3525520" cy="1030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伙伴联盟想象图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10-11-20:14:09-d3l4k48s8jdo4os5em0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3674745"/>
            <a:ext cx="1092835" cy="91630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10-11-20:14:09-d3l4k48s8jdo4os5em0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625725" y="3644900"/>
            <a:ext cx="790575" cy="1170305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10-11-20:14:09-d3l4k48s8jdo4os5em0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2990" y="3642360"/>
            <a:ext cx="592455" cy="1170305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10-11-20:14:09-d3l4k48s8jdo4os5em0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7099300" y="3519805"/>
            <a:ext cx="742315" cy="1170305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753745" y="1379220"/>
            <a:ext cx="1760855" cy="7073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577FD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心理协会</a:t>
            </a:r>
            <a:endParaRPr lang="en-US" sz="2800" dirty="0">
              <a:solidFill>
                <a:srgbClr val="577FD2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Text 5"/>
          <p:cNvSpPr/>
          <p:nvPr/>
        </p:nvSpPr>
        <p:spPr>
          <a:xfrm>
            <a:off x="267970" y="1988820"/>
            <a:ext cx="3754120" cy="1247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心理协会提供培训背书，确保陪聊者的专业性，提升服务质量。</a:t>
            </a:r>
            <a:endParaRPr lang="en-US" sz="2000" dirty="0"/>
          </a:p>
        </p:txBody>
      </p:sp>
      <p:sp>
        <p:nvSpPr>
          <p:cNvPr id="15" name="Text 6"/>
          <p:cNvSpPr/>
          <p:nvPr/>
        </p:nvSpPr>
        <p:spPr>
          <a:xfrm>
            <a:off x="267970" y="4561840"/>
            <a:ext cx="1221105" cy="4654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学生会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6475730" y="1437640"/>
            <a:ext cx="1706245" cy="802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577FD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创业基地</a:t>
            </a:r>
            <a:endParaRPr lang="en-US" sz="2800" dirty="0"/>
          </a:p>
        </p:txBody>
      </p:sp>
      <p:sp>
        <p:nvSpPr>
          <p:cNvPr id="17" name="Text 9"/>
          <p:cNvSpPr/>
          <p:nvPr/>
        </p:nvSpPr>
        <p:spPr>
          <a:xfrm>
            <a:off x="4751705" y="2140585"/>
            <a:ext cx="4107180" cy="1272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创业基地提供免租工位，降低运营成本，为项目发展提供良好的环境。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4751705" y="4677410"/>
            <a:ext cx="1017270" cy="427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奶茶店</a:t>
            </a:r>
            <a:endParaRPr 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51460" y="5146040"/>
            <a:ext cx="3550920" cy="989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学生会提供活动场地，支持线下活动的举办，增强品牌影响力。</a:t>
            </a:r>
            <a:endParaRPr lang="en-US" dirty="0"/>
          </a:p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30725" y="5229860"/>
            <a:ext cx="3855720" cy="1180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奶茶店提供优惠券渠道，通过联名合作扩大用户群体，实现互利共赢。</a:t>
            </a:r>
            <a:endParaRPr lang="en-US" sz="2000" dirty="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Image 1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1691640" y="3573145"/>
            <a:ext cx="5081270" cy="99187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497455" y="3533775"/>
            <a:ext cx="3608705" cy="9359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solidFill>
                  <a:srgbClr val="001A3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项目团队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10-11-20:14:01-d3l4k28s8jdo4os5elc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65" y="1557020"/>
            <a:ext cx="2113915" cy="168084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3484880" y="1757045"/>
            <a:ext cx="1299210" cy="1242695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9600" dirty="0">
                <a:solidFill>
                  <a:srgbClr val="001A3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>
          <a:xfrm>
            <a:off x="755650" y="1052830"/>
            <a:ext cx="3468370" cy="7899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800" b="1" dirty="0" smtClean="0">
                <a:solidFill>
                  <a:schemeClr val="accent1">
                    <a:lumMod val="7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汇报目录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96336" y="6376243"/>
            <a:ext cx="10081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9CAC7D-3436-4AB4-9E13-AA83C3904D5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2987824" y="6381328"/>
            <a:ext cx="151216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D305E8-4557-499B-802F-E2F5A76912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03115" y="867410"/>
            <a:ext cx="3724275" cy="5301615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Courier New" panose="02070309020205020404"/>
                <a:ea typeface="Courier New" panose="02070309020205020404"/>
              </a:rPr>
              <a:t>1. 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项目背景 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Courier New" panose="02070309020205020404"/>
                <a:ea typeface="Courier New" panose="02070309020205020404"/>
              </a:rPr>
              <a:t>2. 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产品与服务 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Courier New" panose="02070309020205020404"/>
                <a:ea typeface="Courier New" panose="02070309020205020404"/>
              </a:rPr>
              <a:t>3. 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市场分析 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Courier New" panose="02070309020205020404"/>
                <a:ea typeface="Courier New" panose="02070309020205020404"/>
              </a:rPr>
              <a:t>4. 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商业模式 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Courier New" panose="02070309020205020404"/>
                <a:ea typeface="Courier New" panose="02070309020205020404"/>
              </a:rPr>
              <a:t>5. 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Courier New" panose="02070309020205020404"/>
                <a:ea typeface="宋体" panose="02010600030101010101" pitchFamily="2" charset="-122"/>
              </a:rPr>
              <a:t>项目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34135" y="294830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9" name="Image 0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899795" y="116840"/>
            <a:ext cx="4576445" cy="70993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10-11-20:14:08-d3l4k40s8jdo4os5el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2538730"/>
            <a:ext cx="1941830" cy="274955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10-11-20:14:08-d3l4k40s8jdo4os5el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3028315"/>
            <a:ext cx="2005330" cy="334645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10-11-20:14:08-d3l4k40s8jdo4os5el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15" y="3429000"/>
            <a:ext cx="1723390" cy="334010"/>
          </a:xfrm>
          <a:prstGeom prst="rect">
            <a:avLst/>
          </a:prstGeom>
        </p:spPr>
      </p:pic>
      <p:sp>
        <p:nvSpPr>
          <p:cNvPr id="23" name="Shape 1"/>
          <p:cNvSpPr/>
          <p:nvPr/>
        </p:nvSpPr>
        <p:spPr>
          <a:xfrm>
            <a:off x="845185" y="3352800"/>
            <a:ext cx="636905" cy="4787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4" name="Text 2"/>
          <p:cNvSpPr/>
          <p:nvPr/>
        </p:nvSpPr>
        <p:spPr>
          <a:xfrm>
            <a:off x="35560" y="1628775"/>
            <a:ext cx="1917700" cy="494030"/>
          </a:xfrm>
          <a:prstGeom prst="rect">
            <a:avLst/>
          </a:prstGeom>
          <a:noFill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dirty="0"/>
              <a:t>肖宇轩</a:t>
            </a:r>
            <a:endParaRPr lang="zh-CN" altLang="en-US" sz="2000" dirty="0"/>
          </a:p>
        </p:txBody>
      </p:sp>
      <p:sp>
        <p:nvSpPr>
          <p:cNvPr id="25" name="Text 3"/>
          <p:cNvSpPr/>
          <p:nvPr/>
        </p:nvSpPr>
        <p:spPr>
          <a:xfrm>
            <a:off x="266700" y="2705735"/>
            <a:ext cx="1883410" cy="2600960"/>
          </a:xfrm>
          <a:prstGeom prst="rect">
            <a:avLst/>
          </a:prstGeom>
          <a:noFill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心理学大</a:t>
            </a:r>
            <a:r>
              <a:rPr lang="zh-CN" alt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师</a:t>
            </a: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，负责招募与培训，凭借专业知识和热情，为团队注入核心动力。</a:t>
            </a:r>
            <a:endParaRPr lang="en-US" sz="2000" dirty="0"/>
          </a:p>
        </p:txBody>
      </p:sp>
      <p:sp>
        <p:nvSpPr>
          <p:cNvPr id="26" name="Shape 4"/>
          <p:cNvSpPr/>
          <p:nvPr/>
        </p:nvSpPr>
        <p:spPr>
          <a:xfrm>
            <a:off x="4744085" y="3352800"/>
            <a:ext cx="634365" cy="4787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7" name="Text 5"/>
          <p:cNvSpPr/>
          <p:nvPr/>
        </p:nvSpPr>
        <p:spPr>
          <a:xfrm>
            <a:off x="3349625" y="1957070"/>
            <a:ext cx="1751330" cy="748665"/>
          </a:xfrm>
          <a:prstGeom prst="rect">
            <a:avLst/>
          </a:prstGeom>
          <a:noFill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6"/>
          <p:cNvSpPr/>
          <p:nvPr/>
        </p:nvSpPr>
        <p:spPr>
          <a:xfrm>
            <a:off x="3225800" y="3779520"/>
            <a:ext cx="2250440" cy="2331085"/>
          </a:xfrm>
          <a:prstGeom prst="rect">
            <a:avLst/>
          </a:prstGeom>
          <a:noFill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计算机</a:t>
            </a:r>
            <a:r>
              <a:rPr lang="zh-CN" alt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大能</a:t>
            </a: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，写小程序，用技术为项目搭建坚实的平台，确保流畅运行。</a:t>
            </a:r>
            <a:endParaRPr lang="en-US" sz="20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9" name="Shape 7"/>
          <p:cNvSpPr/>
          <p:nvPr/>
        </p:nvSpPr>
        <p:spPr>
          <a:xfrm>
            <a:off x="8679815" y="3362960"/>
            <a:ext cx="638175" cy="4787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0" name="Text 8"/>
          <p:cNvSpPr/>
          <p:nvPr/>
        </p:nvSpPr>
        <p:spPr>
          <a:xfrm>
            <a:off x="6202680" y="2637155"/>
            <a:ext cx="2583180" cy="478790"/>
          </a:xfrm>
          <a:prstGeom prst="rect">
            <a:avLst/>
          </a:prstGeom>
          <a:noFill/>
        </p:spPr>
        <p:txBody>
          <a:bodyPr wrap="square" lIns="46863" tIns="90043" rIns="90043" bIns="46863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/>
              <a:t>黄若凡</a:t>
            </a:r>
            <a:endParaRPr lang="zh-CN" altLang="en-US" sz="2400" dirty="0"/>
          </a:p>
        </p:txBody>
      </p:sp>
      <p:sp>
        <p:nvSpPr>
          <p:cNvPr id="31" name="Text 9"/>
          <p:cNvSpPr/>
          <p:nvPr/>
        </p:nvSpPr>
        <p:spPr>
          <a:xfrm>
            <a:off x="6647815" y="3893185"/>
            <a:ext cx="2120265" cy="2507615"/>
          </a:xfrm>
          <a:prstGeom prst="rect">
            <a:avLst/>
          </a:prstGeom>
          <a:noFill/>
        </p:spPr>
        <p:txBody>
          <a:bodyPr wrap="square" lIns="0" tIns="0" rIns="0" bIns="4699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广告</a:t>
            </a:r>
            <a:r>
              <a:rPr lang="zh-CN" alt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部部</a:t>
            </a: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长，包推广，凭借丰富的社团经验和人脉，让项目迅速在校园内传播。</a:t>
            </a:r>
            <a:endParaRPr lang="en-US" sz="20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57600" y="2225675"/>
            <a:ext cx="1467485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涂将</a:t>
            </a:r>
            <a:endParaRPr lang="zh-CN" altLang="en-US" sz="2400"/>
          </a:p>
        </p:txBody>
      </p:sp>
      <p:sp>
        <p:nvSpPr>
          <p:cNvPr id="37" name="Text 0"/>
          <p:cNvSpPr/>
          <p:nvPr/>
        </p:nvSpPr>
        <p:spPr>
          <a:xfrm>
            <a:off x="1295400" y="24130"/>
            <a:ext cx="4180840" cy="8591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我们</a:t>
            </a:r>
            <a:r>
              <a:rPr lang="zh-CN" altLang="en-US" sz="3600" dirty="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六</a:t>
            </a:r>
            <a:r>
              <a:rPr lang="en-US" sz="3600" dirty="0">
                <a:solidFill>
                  <a:srgbClr val="FF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个人一条心</a:t>
            </a:r>
            <a:endParaRPr lang="en-US" sz="3600" dirty="0">
              <a:solidFill>
                <a:srgbClr val="FF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8" name="图片 37" descr="0c505256315751313c26febb0ae99d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1291590"/>
            <a:ext cx="932180" cy="1249045"/>
          </a:xfrm>
          <a:prstGeom prst="rect">
            <a:avLst/>
          </a:prstGeom>
        </p:spPr>
      </p:pic>
      <p:pic>
        <p:nvPicPr>
          <p:cNvPr id="39" name="图片 38" descr="15c799af9da5119efd85d2bc6e63dfc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770" y="1917065"/>
            <a:ext cx="891540" cy="119570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50" y="2028190"/>
            <a:ext cx="906145" cy="1416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0"/>
          <p:cNvSpPr/>
          <p:nvPr/>
        </p:nvSpPr>
        <p:spPr>
          <a:xfrm>
            <a:off x="1219200" y="271145"/>
            <a:ext cx="4335145" cy="549275"/>
          </a:xfrm>
          <a:prstGeom prst="rect">
            <a:avLst/>
          </a:prstGeom>
          <a:noFill/>
        </p:spPr>
        <p:txBody>
          <a:bodyPr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我们</a:t>
            </a:r>
            <a:r>
              <a:rPr lang="zh-CN" altLang="en-US" sz="3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六</a:t>
            </a:r>
            <a:r>
              <a:rPr lang="en-US" sz="3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个人一条心</a:t>
            </a:r>
            <a:endParaRPr lang="en-US" sz="36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53435" y="24479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4" name="Text 2"/>
          <p:cNvSpPr/>
          <p:nvPr>
            <p:custDataLst>
              <p:tags r:id="rId1"/>
            </p:custDataLst>
          </p:nvPr>
        </p:nvSpPr>
        <p:spPr>
          <a:xfrm>
            <a:off x="323850" y="2348865"/>
            <a:ext cx="2195195" cy="27863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财务爱好者，管账，用严谨的态度和专业的知识，为项目保驾护航。</a:t>
            </a:r>
            <a:endParaRPr lang="en-US" sz="20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Text 4"/>
          <p:cNvSpPr/>
          <p:nvPr>
            <p:custDataLst>
              <p:tags r:id="rId2"/>
            </p:custDataLst>
          </p:nvPr>
        </p:nvSpPr>
        <p:spPr>
          <a:xfrm>
            <a:off x="3275965" y="2708910"/>
            <a:ext cx="1878330" cy="2633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负责音频质检与晚安电台，用温暖的声音为用户带来心灵的慰藉。</a:t>
            </a:r>
            <a:endParaRPr lang="en-US" sz="20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376555" y="1772920"/>
            <a:ext cx="1205865" cy="452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黄鸣浩</a:t>
            </a:r>
            <a:endParaRPr lang="zh-CN" altLang="en-US" sz="2400"/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3278505" y="2225040"/>
            <a:ext cx="1144270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邓昌兴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6815455" y="3005455"/>
            <a:ext cx="1099820" cy="494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刘赟男</a:t>
            </a:r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6542405" y="3867785"/>
            <a:ext cx="2244090" cy="1843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条理平时事物，负责</a:t>
            </a:r>
            <a:r>
              <a:rPr lang="zh-CN" altLang="en-US"/>
              <a:t>交接员工的</a:t>
            </a:r>
            <a:r>
              <a:rPr lang="zh-CN" altLang="en-US"/>
              <a:t>工作</a:t>
            </a:r>
            <a:endParaRPr lang="zh-CN" altLang="en-US"/>
          </a:p>
        </p:txBody>
      </p:sp>
      <p:pic>
        <p:nvPicPr>
          <p:cNvPr id="21" name="图片 20" descr="7b942b57ce3543ff6c1a52aadcceb22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40" y="1021080"/>
            <a:ext cx="996315" cy="1426845"/>
          </a:xfrm>
          <a:prstGeom prst="rect">
            <a:avLst/>
          </a:prstGeom>
        </p:spPr>
      </p:pic>
      <p:pic>
        <p:nvPicPr>
          <p:cNvPr id="22" name="图片 21" descr="b9071fbd7fbf3652d58124c9fffb1d5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970" y="1301750"/>
            <a:ext cx="1289685" cy="151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405" y="2247265"/>
            <a:ext cx="1214755" cy="1620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Image 2" descr="https://kimi-img.moonshot.cn/pub/slides/slides_tmpl/image/25-10-11-20:14:05-d3l4k38s8jdo4os5ell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196975"/>
            <a:ext cx="3589655" cy="35896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915410" y="3773805"/>
            <a:ext cx="4942840" cy="16852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六</a:t>
            </a: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人平均各持15%，预留10%给未来学霸加入，既保证团队核心稳定，又为未来发展留出空间。</a:t>
            </a:r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899795" y="179705"/>
            <a:ext cx="4702175" cy="798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股权与梦想一起飞</a:t>
            </a:r>
            <a:endParaRPr lang="en-US" sz="3200" dirty="0"/>
          </a:p>
          <a:p>
            <a:endParaRPr lang="zh-CN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386848" y="5680947"/>
            <a:ext cx="884129" cy="994019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7" name="任意多边形 6"/>
          <p:cNvSpPr/>
          <p:nvPr>
            <p:custDataLst>
              <p:tags r:id="rId2"/>
            </p:custDataLst>
          </p:nvPr>
        </p:nvSpPr>
        <p:spPr>
          <a:xfrm>
            <a:off x="5208369" y="126780"/>
            <a:ext cx="671621" cy="755097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1468958" y="5991755"/>
            <a:ext cx="282487" cy="317599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9" name="任意多边形 8"/>
          <p:cNvSpPr/>
          <p:nvPr>
            <p:custDataLst>
              <p:tags r:id="rId4"/>
            </p:custDataLst>
          </p:nvPr>
        </p:nvSpPr>
        <p:spPr>
          <a:xfrm>
            <a:off x="4809603" y="723078"/>
            <a:ext cx="282487" cy="317599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sp>
        <p:nvSpPr>
          <p:cNvPr id="10" name="任意多边形 9"/>
          <p:cNvSpPr/>
          <p:nvPr>
            <p:custDataLst>
              <p:tags r:id="rId5"/>
            </p:custDataLst>
          </p:nvPr>
        </p:nvSpPr>
        <p:spPr>
          <a:xfrm>
            <a:off x="1110655" y="5526724"/>
            <a:ext cx="358301" cy="402835"/>
          </a:xfrm>
          <a:custGeom>
            <a:avLst/>
            <a:gdLst>
              <a:gd name="connsiteX0" fmla="*/ 1050057 w 2114047"/>
              <a:gd name="connsiteY0" fmla="*/ 0 h 2376805"/>
              <a:gd name="connsiteX1" fmla="*/ 1054830 w 2114047"/>
              <a:gd name="connsiteY1" fmla="*/ 304 h 2376805"/>
              <a:gd name="connsiteX2" fmla="*/ 1227350 w 2114047"/>
              <a:gd name="connsiteY2" fmla="*/ 46188 h 2376805"/>
              <a:gd name="connsiteX3" fmla="*/ 2000596 w 2114047"/>
              <a:gd name="connsiteY3" fmla="*/ 560180 h 2376805"/>
              <a:gd name="connsiteX4" fmla="*/ 2007253 w 2114047"/>
              <a:gd name="connsiteY4" fmla="*/ 562963 h 2376805"/>
              <a:gd name="connsiteX5" fmla="*/ 2081453 w 2114047"/>
              <a:gd name="connsiteY5" fmla="*/ 628396 h 2376805"/>
              <a:gd name="connsiteX6" fmla="*/ 2083060 w 2114047"/>
              <a:gd name="connsiteY6" fmla="*/ 630503 h 2376805"/>
              <a:gd name="connsiteX7" fmla="*/ 2085012 w 2114047"/>
              <a:gd name="connsiteY7" fmla="*/ 634446 h 2376805"/>
              <a:gd name="connsiteX8" fmla="*/ 2087888 w 2114047"/>
              <a:gd name="connsiteY8" fmla="*/ 636815 h 2376805"/>
              <a:gd name="connsiteX9" fmla="*/ 2090638 w 2114047"/>
              <a:gd name="connsiteY9" fmla="*/ 645816 h 2376805"/>
              <a:gd name="connsiteX10" fmla="*/ 2105184 w 2114047"/>
              <a:gd name="connsiteY10" fmla="*/ 675213 h 2376805"/>
              <a:gd name="connsiteX11" fmla="*/ 2113343 w 2114047"/>
              <a:gd name="connsiteY11" fmla="*/ 722046 h 2376805"/>
              <a:gd name="connsiteX12" fmla="*/ 2114036 w 2114047"/>
              <a:gd name="connsiteY12" fmla="*/ 1184592 h 2376805"/>
              <a:gd name="connsiteX13" fmla="*/ 2114047 w 2114047"/>
              <a:gd name="connsiteY13" fmla="*/ 1184592 h 2376805"/>
              <a:gd name="connsiteX14" fmla="*/ 2114041 w 2114047"/>
              <a:gd name="connsiteY14" fmla="*/ 1188403 h 2376805"/>
              <a:gd name="connsiteX15" fmla="*/ 2114047 w 2114047"/>
              <a:gd name="connsiteY15" fmla="*/ 1192213 h 2376805"/>
              <a:gd name="connsiteX16" fmla="*/ 2114036 w 2114047"/>
              <a:gd name="connsiteY16" fmla="*/ 1192213 h 2376805"/>
              <a:gd name="connsiteX17" fmla="*/ 2113343 w 2114047"/>
              <a:gd name="connsiteY17" fmla="*/ 1654759 h 2376805"/>
              <a:gd name="connsiteX18" fmla="*/ 2105184 w 2114047"/>
              <a:gd name="connsiteY18" fmla="*/ 1701592 h 2376805"/>
              <a:gd name="connsiteX19" fmla="*/ 2090638 w 2114047"/>
              <a:gd name="connsiteY19" fmla="*/ 1730989 h 2376805"/>
              <a:gd name="connsiteX20" fmla="*/ 2087888 w 2114047"/>
              <a:gd name="connsiteY20" fmla="*/ 1739990 h 2376805"/>
              <a:gd name="connsiteX21" fmla="*/ 2085012 w 2114047"/>
              <a:gd name="connsiteY21" fmla="*/ 1742359 h 2376805"/>
              <a:gd name="connsiteX22" fmla="*/ 2083060 w 2114047"/>
              <a:gd name="connsiteY22" fmla="*/ 1746302 h 2376805"/>
              <a:gd name="connsiteX23" fmla="*/ 2081453 w 2114047"/>
              <a:gd name="connsiteY23" fmla="*/ 1748409 h 2376805"/>
              <a:gd name="connsiteX24" fmla="*/ 2007253 w 2114047"/>
              <a:gd name="connsiteY24" fmla="*/ 1813842 h 2376805"/>
              <a:gd name="connsiteX25" fmla="*/ 2000596 w 2114047"/>
              <a:gd name="connsiteY25" fmla="*/ 1816625 h 2376805"/>
              <a:gd name="connsiteX26" fmla="*/ 1227350 w 2114047"/>
              <a:gd name="connsiteY26" fmla="*/ 2330617 h 2376805"/>
              <a:gd name="connsiteX27" fmla="*/ 1054830 w 2114047"/>
              <a:gd name="connsiteY27" fmla="*/ 2376501 h 2376805"/>
              <a:gd name="connsiteX28" fmla="*/ 1050057 w 2114047"/>
              <a:gd name="connsiteY28" fmla="*/ 2376805 h 2376805"/>
              <a:gd name="connsiteX29" fmla="*/ 882307 w 2114047"/>
              <a:gd name="connsiteY29" fmla="*/ 2330617 h 2376805"/>
              <a:gd name="connsiteX30" fmla="*/ 100827 w 2114047"/>
              <a:gd name="connsiteY30" fmla="*/ 1811152 h 2376805"/>
              <a:gd name="connsiteX31" fmla="*/ 94114 w 2114047"/>
              <a:gd name="connsiteY31" fmla="*/ 1805689 h 2376805"/>
              <a:gd name="connsiteX32" fmla="*/ 65741 w 2114047"/>
              <a:gd name="connsiteY32" fmla="*/ 1787446 h 2376805"/>
              <a:gd name="connsiteX33" fmla="*/ 33999 w 2114047"/>
              <a:gd name="connsiteY33" fmla="*/ 1750063 h 2376805"/>
              <a:gd name="connsiteX34" fmla="*/ 21767 w 2114047"/>
              <a:gd name="connsiteY34" fmla="*/ 1739990 h 2376805"/>
              <a:gd name="connsiteX35" fmla="*/ 11934 w 2114047"/>
              <a:gd name="connsiteY35" fmla="*/ 1707798 h 2376805"/>
              <a:gd name="connsiteX36" fmla="*/ 8863 w 2114047"/>
              <a:gd name="connsiteY36" fmla="*/ 1701592 h 2376805"/>
              <a:gd name="connsiteX37" fmla="*/ 704 w 2114047"/>
              <a:gd name="connsiteY37" fmla="*/ 1654759 h 2376805"/>
              <a:gd name="connsiteX38" fmla="*/ 12 w 2114047"/>
              <a:gd name="connsiteY38" fmla="*/ 1192213 h 2376805"/>
              <a:gd name="connsiteX39" fmla="*/ 0 w 2114047"/>
              <a:gd name="connsiteY39" fmla="*/ 1192213 h 2376805"/>
              <a:gd name="connsiteX40" fmla="*/ 6 w 2114047"/>
              <a:gd name="connsiteY40" fmla="*/ 1188403 h 2376805"/>
              <a:gd name="connsiteX41" fmla="*/ 0 w 2114047"/>
              <a:gd name="connsiteY41" fmla="*/ 1184592 h 2376805"/>
              <a:gd name="connsiteX42" fmla="*/ 12 w 2114047"/>
              <a:gd name="connsiteY42" fmla="*/ 1184592 h 2376805"/>
              <a:gd name="connsiteX43" fmla="*/ 704 w 2114047"/>
              <a:gd name="connsiteY43" fmla="*/ 722046 h 2376805"/>
              <a:gd name="connsiteX44" fmla="*/ 8863 w 2114047"/>
              <a:gd name="connsiteY44" fmla="*/ 675213 h 2376805"/>
              <a:gd name="connsiteX45" fmla="*/ 11934 w 2114047"/>
              <a:gd name="connsiteY45" fmla="*/ 669007 h 2376805"/>
              <a:gd name="connsiteX46" fmla="*/ 21767 w 2114047"/>
              <a:gd name="connsiteY46" fmla="*/ 636815 h 2376805"/>
              <a:gd name="connsiteX47" fmla="*/ 33999 w 2114047"/>
              <a:gd name="connsiteY47" fmla="*/ 626742 h 2376805"/>
              <a:gd name="connsiteX48" fmla="*/ 65741 w 2114047"/>
              <a:gd name="connsiteY48" fmla="*/ 589359 h 2376805"/>
              <a:gd name="connsiteX49" fmla="*/ 94114 w 2114047"/>
              <a:gd name="connsiteY49" fmla="*/ 571116 h 2376805"/>
              <a:gd name="connsiteX50" fmla="*/ 100827 w 2114047"/>
              <a:gd name="connsiteY50" fmla="*/ 565653 h 2376805"/>
              <a:gd name="connsiteX51" fmla="*/ 882307 w 2114047"/>
              <a:gd name="connsiteY51" fmla="*/ 46188 h 2376805"/>
              <a:gd name="connsiteX52" fmla="*/ 1050057 w 2114047"/>
              <a:gd name="connsiteY52" fmla="*/ 0 h 237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14047" h="2376805">
                <a:moveTo>
                  <a:pt x="1050057" y="0"/>
                </a:moveTo>
                <a:cubicBezTo>
                  <a:pt x="1051651" y="0"/>
                  <a:pt x="1053245" y="12"/>
                  <a:pt x="1054830" y="304"/>
                </a:cubicBezTo>
                <a:cubicBezTo>
                  <a:pt x="1117118" y="-796"/>
                  <a:pt x="1179812" y="14588"/>
                  <a:pt x="1227350" y="46188"/>
                </a:cubicBezTo>
                <a:lnTo>
                  <a:pt x="2000596" y="560180"/>
                </a:lnTo>
                <a:lnTo>
                  <a:pt x="2007253" y="562963"/>
                </a:lnTo>
                <a:cubicBezTo>
                  <a:pt x="2036439" y="575164"/>
                  <a:pt x="2062808" y="599340"/>
                  <a:pt x="2081453" y="628396"/>
                </a:cubicBezTo>
                <a:cubicBezTo>
                  <a:pt x="2082075" y="629037"/>
                  <a:pt x="2082570" y="629768"/>
                  <a:pt x="2083060" y="630503"/>
                </a:cubicBezTo>
                <a:lnTo>
                  <a:pt x="2085012" y="634446"/>
                </a:lnTo>
                <a:lnTo>
                  <a:pt x="2087888" y="636815"/>
                </a:lnTo>
                <a:lnTo>
                  <a:pt x="2090638" y="645816"/>
                </a:lnTo>
                <a:lnTo>
                  <a:pt x="2105184" y="675213"/>
                </a:lnTo>
                <a:cubicBezTo>
                  <a:pt x="2110416" y="690746"/>
                  <a:pt x="2113320" y="706634"/>
                  <a:pt x="2113343" y="722046"/>
                </a:cubicBezTo>
                <a:lnTo>
                  <a:pt x="2114036" y="1184592"/>
                </a:lnTo>
                <a:lnTo>
                  <a:pt x="2114047" y="1184592"/>
                </a:lnTo>
                <a:lnTo>
                  <a:pt x="2114041" y="1188403"/>
                </a:lnTo>
                <a:lnTo>
                  <a:pt x="2114047" y="1192213"/>
                </a:lnTo>
                <a:lnTo>
                  <a:pt x="2114036" y="1192213"/>
                </a:lnTo>
                <a:lnTo>
                  <a:pt x="2113343" y="1654759"/>
                </a:lnTo>
                <a:cubicBezTo>
                  <a:pt x="2113320" y="1670171"/>
                  <a:pt x="2110416" y="1686059"/>
                  <a:pt x="2105184" y="1701592"/>
                </a:cubicBezTo>
                <a:lnTo>
                  <a:pt x="2090638" y="1730989"/>
                </a:lnTo>
                <a:lnTo>
                  <a:pt x="2087888" y="1739990"/>
                </a:lnTo>
                <a:lnTo>
                  <a:pt x="2085012" y="1742359"/>
                </a:lnTo>
                <a:lnTo>
                  <a:pt x="2083060" y="1746302"/>
                </a:lnTo>
                <a:cubicBezTo>
                  <a:pt x="2082570" y="1747037"/>
                  <a:pt x="2082075" y="1747768"/>
                  <a:pt x="2081453" y="1748409"/>
                </a:cubicBezTo>
                <a:cubicBezTo>
                  <a:pt x="2062808" y="1777465"/>
                  <a:pt x="2036439" y="1801641"/>
                  <a:pt x="2007253" y="1813842"/>
                </a:cubicBezTo>
                <a:lnTo>
                  <a:pt x="2000596" y="1816625"/>
                </a:lnTo>
                <a:lnTo>
                  <a:pt x="1227350" y="2330617"/>
                </a:lnTo>
                <a:cubicBezTo>
                  <a:pt x="1179812" y="2362217"/>
                  <a:pt x="1117118" y="2377601"/>
                  <a:pt x="1054830" y="2376501"/>
                </a:cubicBezTo>
                <a:cubicBezTo>
                  <a:pt x="1053245" y="2376793"/>
                  <a:pt x="1051651" y="2376805"/>
                  <a:pt x="1050057" y="2376805"/>
                </a:cubicBezTo>
                <a:cubicBezTo>
                  <a:pt x="989345" y="2376805"/>
                  <a:pt x="928629" y="2361408"/>
                  <a:pt x="882307" y="2330617"/>
                </a:cubicBezTo>
                <a:lnTo>
                  <a:pt x="100827" y="1811152"/>
                </a:lnTo>
                <a:lnTo>
                  <a:pt x="94114" y="1805689"/>
                </a:lnTo>
                <a:lnTo>
                  <a:pt x="65741" y="1787446"/>
                </a:lnTo>
                <a:lnTo>
                  <a:pt x="33999" y="1750063"/>
                </a:lnTo>
                <a:lnTo>
                  <a:pt x="21767" y="1739990"/>
                </a:lnTo>
                <a:lnTo>
                  <a:pt x="11934" y="1707798"/>
                </a:lnTo>
                <a:lnTo>
                  <a:pt x="8863" y="1701592"/>
                </a:lnTo>
                <a:cubicBezTo>
                  <a:pt x="3631" y="1686059"/>
                  <a:pt x="727" y="1670171"/>
                  <a:pt x="704" y="1654759"/>
                </a:cubicBezTo>
                <a:lnTo>
                  <a:pt x="12" y="1192213"/>
                </a:lnTo>
                <a:lnTo>
                  <a:pt x="0" y="1192213"/>
                </a:lnTo>
                <a:lnTo>
                  <a:pt x="6" y="1188403"/>
                </a:lnTo>
                <a:lnTo>
                  <a:pt x="0" y="1184592"/>
                </a:lnTo>
                <a:lnTo>
                  <a:pt x="12" y="1184592"/>
                </a:lnTo>
                <a:lnTo>
                  <a:pt x="704" y="722046"/>
                </a:lnTo>
                <a:cubicBezTo>
                  <a:pt x="727" y="706634"/>
                  <a:pt x="3631" y="690746"/>
                  <a:pt x="8863" y="675213"/>
                </a:cubicBezTo>
                <a:lnTo>
                  <a:pt x="11934" y="669007"/>
                </a:lnTo>
                <a:lnTo>
                  <a:pt x="21767" y="636815"/>
                </a:lnTo>
                <a:lnTo>
                  <a:pt x="33999" y="626742"/>
                </a:lnTo>
                <a:lnTo>
                  <a:pt x="65741" y="589359"/>
                </a:lnTo>
                <a:lnTo>
                  <a:pt x="94114" y="571116"/>
                </a:lnTo>
                <a:lnTo>
                  <a:pt x="100827" y="565653"/>
                </a:lnTo>
                <a:lnTo>
                  <a:pt x="882307" y="46188"/>
                </a:lnTo>
                <a:cubicBezTo>
                  <a:pt x="928629" y="15397"/>
                  <a:pt x="989345" y="0"/>
                  <a:pt x="1050057" y="0"/>
                </a:cubicBezTo>
                <a:close/>
              </a:path>
            </a:pathLst>
          </a:custGeom>
          <a:solidFill>
            <a:srgbClr val="5B9BD5">
              <a:lumMod val="40000"/>
              <a:lumOff val="60000"/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3" tIns="45716" rIns="91433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98975" y="-27305"/>
            <a:ext cx="4645025" cy="5422900"/>
            <a:chOff x="8334" y="183"/>
            <a:chExt cx="7315" cy="854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3" t="217" r="39329" b="224"/>
            <a:stretch>
              <a:fillRect/>
            </a:stretch>
          </p:blipFill>
          <p:spPr>
            <a:xfrm>
              <a:off x="8675" y="183"/>
              <a:ext cx="6974" cy="8540"/>
            </a:xfrm>
            <a:custGeom>
              <a:avLst/>
              <a:gdLst>
                <a:gd name="connsiteX0" fmla="*/ 1354498 w 5600359"/>
                <a:gd name="connsiteY0" fmla="*/ 3251799 h 6858002"/>
                <a:gd name="connsiteX1" fmla="*/ 2746646 w 5600359"/>
                <a:gd name="connsiteY1" fmla="*/ 3251799 h 6858002"/>
                <a:gd name="connsiteX2" fmla="*/ 2746647 w 5600359"/>
                <a:gd name="connsiteY2" fmla="*/ 3251799 h 6858002"/>
                <a:gd name="connsiteX3" fmla="*/ 5587478 w 5600359"/>
                <a:gd name="connsiteY3" fmla="*/ 3251799 h 6858002"/>
                <a:gd name="connsiteX4" fmla="*/ 5587478 w 5600359"/>
                <a:gd name="connsiteY4" fmla="*/ 6858002 h 6858002"/>
                <a:gd name="connsiteX5" fmla="*/ 4955591 w 5600359"/>
                <a:gd name="connsiteY5" fmla="*/ 6858002 h 6858002"/>
                <a:gd name="connsiteX6" fmla="*/ 2746647 w 5600359"/>
                <a:gd name="connsiteY6" fmla="*/ 4649058 h 6858002"/>
                <a:gd name="connsiteX7" fmla="*/ 2048017 w 5600359"/>
                <a:gd name="connsiteY7" fmla="*/ 3950428 h 6858002"/>
                <a:gd name="connsiteX8" fmla="*/ 1351943 w 5600359"/>
                <a:gd name="connsiteY8" fmla="*/ 3254354 h 6858002"/>
                <a:gd name="connsiteX9" fmla="*/ 3251798 w 5600359"/>
                <a:gd name="connsiteY9" fmla="*/ 0 h 6858002"/>
                <a:gd name="connsiteX10" fmla="*/ 5600359 w 5600359"/>
                <a:gd name="connsiteY10" fmla="*/ 0 h 6858002"/>
                <a:gd name="connsiteX11" fmla="*/ 5600359 w 5600359"/>
                <a:gd name="connsiteY11" fmla="*/ 3251797 h 6858002"/>
                <a:gd name="connsiteX12" fmla="*/ 3251798 w 5600359"/>
                <a:gd name="connsiteY12" fmla="*/ 3251797 h 6858002"/>
                <a:gd name="connsiteX13" fmla="*/ 3251798 w 5600359"/>
                <a:gd name="connsiteY13" fmla="*/ 3251798 h 6858002"/>
                <a:gd name="connsiteX14" fmla="*/ 0 w 5600359"/>
                <a:gd name="connsiteY14" fmla="*/ 3251798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00359" h="6858002">
                  <a:moveTo>
                    <a:pt x="1354498" y="3251799"/>
                  </a:moveTo>
                  <a:lnTo>
                    <a:pt x="2746646" y="3251799"/>
                  </a:lnTo>
                  <a:lnTo>
                    <a:pt x="2746647" y="3251799"/>
                  </a:lnTo>
                  <a:lnTo>
                    <a:pt x="5587478" y="3251799"/>
                  </a:lnTo>
                  <a:lnTo>
                    <a:pt x="5587478" y="6858002"/>
                  </a:lnTo>
                  <a:lnTo>
                    <a:pt x="4955591" y="6858002"/>
                  </a:lnTo>
                  <a:lnTo>
                    <a:pt x="2746647" y="4649058"/>
                  </a:lnTo>
                  <a:lnTo>
                    <a:pt x="2048017" y="3950428"/>
                  </a:lnTo>
                  <a:lnTo>
                    <a:pt x="1351943" y="3254354"/>
                  </a:lnTo>
                  <a:close/>
                  <a:moveTo>
                    <a:pt x="3251798" y="0"/>
                  </a:moveTo>
                  <a:lnTo>
                    <a:pt x="5600359" y="0"/>
                  </a:lnTo>
                  <a:lnTo>
                    <a:pt x="5600359" y="3251797"/>
                  </a:lnTo>
                  <a:lnTo>
                    <a:pt x="3251798" y="3251797"/>
                  </a:lnTo>
                  <a:lnTo>
                    <a:pt x="3251798" y="3251798"/>
                  </a:lnTo>
                  <a:lnTo>
                    <a:pt x="0" y="3251798"/>
                  </a:lnTo>
                  <a:close/>
                </a:path>
              </a:pathLst>
            </a:cu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任意多边形 12"/>
            <p:cNvSpPr/>
            <p:nvPr/>
          </p:nvSpPr>
          <p:spPr>
            <a:xfrm rot="10800000" flipH="1">
              <a:off x="8334" y="3359"/>
              <a:ext cx="2231" cy="1102"/>
            </a:xfrm>
            <a:custGeom>
              <a:avLst/>
              <a:gdLst>
                <a:gd name="connsiteX0" fmla="*/ 1394703 w 1394703"/>
                <a:gd name="connsiteY0" fmla="*/ 0 h 698629"/>
                <a:gd name="connsiteX1" fmla="*/ 2555 w 1394703"/>
                <a:gd name="connsiteY1" fmla="*/ 0 h 698629"/>
                <a:gd name="connsiteX2" fmla="*/ 0 w 1394703"/>
                <a:gd name="connsiteY2" fmla="*/ 2555 h 698629"/>
                <a:gd name="connsiteX3" fmla="*/ 696074 w 1394703"/>
                <a:gd name="connsiteY3" fmla="*/ 698629 h 698629"/>
                <a:gd name="connsiteX4" fmla="*/ 1394703 w 1394703"/>
                <a:gd name="connsiteY4" fmla="*/ 0 h 69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703" h="698629">
                  <a:moveTo>
                    <a:pt x="1394703" y="0"/>
                  </a:moveTo>
                  <a:lnTo>
                    <a:pt x="2555" y="0"/>
                  </a:lnTo>
                  <a:lnTo>
                    <a:pt x="0" y="2555"/>
                  </a:lnTo>
                  <a:lnTo>
                    <a:pt x="696074" y="698629"/>
                  </a:lnTo>
                  <a:lnTo>
                    <a:pt x="1394703" y="0"/>
                  </a:lnTo>
                  <a:close/>
                </a:path>
              </a:pathLst>
            </a:custGeom>
            <a:solidFill>
              <a:schemeClr val="bg1">
                <a:alpha val="9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33" tIns="45716" rIns="91433" bIns="4571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5220423" y="2061275"/>
            <a:ext cx="633730" cy="636270"/>
          </a:xfrm>
          <a:prstGeom prst="line">
            <a:avLst/>
          </a:prstGeom>
          <a:noFill/>
          <a:ln w="7620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/>
          <p:nvPr/>
        </p:nvCxnSpPr>
        <p:spPr>
          <a:xfrm>
            <a:off x="5939522" y="2781224"/>
            <a:ext cx="2592705" cy="2663825"/>
          </a:xfrm>
          <a:prstGeom prst="line">
            <a:avLst/>
          </a:prstGeom>
          <a:noFill/>
          <a:ln w="762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167005" y="2493010"/>
            <a:ext cx="6577330" cy="1383665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marL="0" indent="0"/>
            <a:r>
              <a:rPr lang="zh-CN" altLang="en-US" sz="4000" b="0" i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Inter"/>
                <a:ea typeface="Inter"/>
              </a:rPr>
              <a:t>期待与各位携手，共创价值、共赢未来，谢谢！</a:t>
            </a:r>
            <a:endParaRPr lang="zh-CN" altLang="en-US" sz="4000" b="0" i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Inter"/>
              <a:ea typeface="Inter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1460" y="1156335"/>
            <a:ext cx="5501640" cy="154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/>
              <a:t>路虽远，行则将至；事虽难，做则必成。</a:t>
            </a:r>
            <a:endParaRPr lang="zh-CN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305E8-4557-499B-802F-E2F5A76912E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86E8-3964-4665-B7D9-D14267369A92}" type="datetime1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0510" y="6261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1395" y="64135"/>
            <a:ext cx="3578860" cy="1062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Courier New" panose="02070309020205020404"/>
                <a:ea typeface="Courier New" panose="02070309020205020404"/>
                <a:sym typeface="+mn-ea"/>
              </a:rPr>
              <a:t>1. </a:t>
            </a:r>
            <a:r>
              <a:rPr lang="zh-CN" altLang="en-US" sz="3600" b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项目背景 </a:t>
            </a:r>
            <a:endParaRPr lang="zh-CN" altLang="en-US" sz="3600"/>
          </a:p>
        </p:txBody>
      </p:sp>
      <p:sp>
        <p:nvSpPr>
          <p:cNvPr id="7" name="文本框 6"/>
          <p:cNvSpPr txBox="1"/>
          <p:nvPr/>
        </p:nvSpPr>
        <p:spPr>
          <a:xfrm>
            <a:off x="178435" y="1171575"/>
            <a:ext cx="5130165" cy="632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dirty="0">
                <a:solidFill>
                  <a:srgbClr val="C00000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政策红包：心理服务进校园</a:t>
            </a:r>
            <a:endParaRPr lang="en-US" sz="3200" dirty="0">
              <a:solidFill>
                <a:srgbClr val="C00000"/>
              </a:solidFill>
            </a:endParaRPr>
          </a:p>
          <a:p>
            <a:endParaRPr lang="en-US" altLang="en-US" sz="3200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1920" y="2257425"/>
            <a:ext cx="8880475" cy="3088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教育部要求2025年高校心理热线全覆盖，鼓励引入社会力量。我们作为大学生团队，正好可以借助政策东风，为校园心理服务贡献力量。</a:t>
            </a:r>
            <a:endParaRPr lang="en-US" sz="3600" dirty="0"/>
          </a:p>
          <a:p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Image 0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1259840" y="1115060"/>
            <a:ext cx="5850890" cy="709930"/>
          </a:xfrm>
          <a:prstGeom prst="rect">
            <a:avLst/>
          </a:prstGeom>
        </p:spPr>
      </p:pic>
      <p:sp>
        <p:nvSpPr>
          <p:cNvPr id="5" name="Shape 0"/>
          <p:cNvSpPr/>
          <p:nvPr>
            <p:custDataLst>
              <p:tags r:id="rId2"/>
            </p:custDataLst>
          </p:nvPr>
        </p:nvSpPr>
        <p:spPr>
          <a:xfrm>
            <a:off x="1165860" y="1115060"/>
            <a:ext cx="7376795" cy="5040630"/>
          </a:xfrm>
          <a:prstGeom prst="roundRect">
            <a:avLst>
              <a:gd name="adj" fmla="val 761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6" name="Text 1"/>
          <p:cNvSpPr/>
          <p:nvPr/>
        </p:nvSpPr>
        <p:spPr>
          <a:xfrm>
            <a:off x="1165860" y="1489710"/>
            <a:ext cx="5313045" cy="46659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1691640" y="988060"/>
            <a:ext cx="4888230" cy="812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校内咨询局限</a:t>
            </a:r>
            <a:endParaRPr 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1565910" y="1616075"/>
            <a:ext cx="6346825" cy="17424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校内咨询老师少、排队长，单次咨询时间有限，而且很多同学担心被贴上标签，所以不太愿意选择这种方式。</a:t>
            </a:r>
            <a:endParaRPr lang="en-US" sz="2400" dirty="0"/>
          </a:p>
        </p:txBody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1639570" y="3529330"/>
            <a:ext cx="4388485" cy="2863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校外咨询弊端</a:t>
            </a: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1476375" y="4343400"/>
            <a:ext cx="6756400" cy="15214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校外心理咨询价格昂贵，单次300元起，对于大多数学生来说负担较重，而且与陌生人沟通也存在一定的信任障碍。</a:t>
            </a:r>
            <a:endParaRPr lang="en-US" sz="2400" dirty="0"/>
          </a:p>
        </p:txBody>
      </p:sp>
      <p:pic>
        <p:nvPicPr>
          <p:cNvPr id="11" name="Image 0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1368425" y="3500755"/>
            <a:ext cx="5850890" cy="709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9800" y="274320"/>
            <a:ext cx="4403725" cy="699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陪聊小铺登场</a:t>
            </a:r>
            <a:endParaRPr lang="en-US" sz="3200" dirty="0"/>
          </a:p>
          <a:p>
            <a:endParaRPr lang="zh-CN" altLang="en-US" sz="3200"/>
          </a:p>
        </p:txBody>
      </p:sp>
      <p:pic>
        <p:nvPicPr>
          <p:cNvPr id="5" name="Image 0" descr="https://kimi-img.moonshot.cn/pub/slides/slides_tmpl/image/25-10-11-20:14:09-d3l4k48s8jdo4os5em2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196975"/>
            <a:ext cx="9050655" cy="4962525"/>
          </a:xfrm>
          <a:prstGeom prst="rect">
            <a:avLst/>
          </a:prstGeom>
        </p:spPr>
      </p:pic>
      <p:sp>
        <p:nvSpPr>
          <p:cNvPr id="6" name="Text 1"/>
          <p:cNvSpPr/>
          <p:nvPr>
            <p:custDataLst>
              <p:tags r:id="rId2"/>
            </p:custDataLst>
          </p:nvPr>
        </p:nvSpPr>
        <p:spPr>
          <a:xfrm>
            <a:off x="539750" y="1268730"/>
            <a:ext cx="1283970" cy="4933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定位明确</a:t>
            </a:r>
            <a:endParaRPr lang="en-US" sz="1600" dirty="0"/>
          </a:p>
        </p:txBody>
      </p:sp>
      <p:sp>
        <p:nvSpPr>
          <p:cNvPr id="7" name="Text 2"/>
          <p:cNvSpPr/>
          <p:nvPr>
            <p:custDataLst>
              <p:tags r:id="rId3"/>
            </p:custDataLst>
          </p:nvPr>
        </p:nvSpPr>
        <p:spPr>
          <a:xfrm>
            <a:off x="683260" y="1891030"/>
            <a:ext cx="2587625" cy="1417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我们定位为由本校学长学姐组成的线上陪聊小队，30秒内接单，19元可聊半小时，价格亲民，方便快捷。</a:t>
            </a:r>
            <a:endParaRPr lang="en-US" sz="1600" dirty="0"/>
          </a:p>
        </p:txBody>
      </p:sp>
      <p:sp>
        <p:nvSpPr>
          <p:cNvPr id="8" name="Text 3"/>
          <p:cNvSpPr/>
          <p:nvPr>
            <p:custDataLst>
              <p:tags r:id="rId4"/>
            </p:custDataLst>
          </p:nvPr>
        </p:nvSpPr>
        <p:spPr>
          <a:xfrm>
            <a:off x="388620" y="3437890"/>
            <a:ext cx="1164590" cy="3517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同龄优势</a:t>
            </a:r>
            <a:endParaRPr lang="en-US" sz="1600" dirty="0"/>
          </a:p>
        </p:txBody>
      </p:sp>
      <p:sp>
        <p:nvSpPr>
          <p:cNvPr id="9" name="Text 4"/>
          <p:cNvSpPr/>
          <p:nvPr>
            <p:custDataLst>
              <p:tags r:id="rId5"/>
            </p:custDataLst>
          </p:nvPr>
        </p:nvSpPr>
        <p:spPr>
          <a:xfrm>
            <a:off x="539115" y="3881755"/>
            <a:ext cx="3074670" cy="959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同龄人更懂同龄人，我们能够更好地理解同学们的烦恼和困惑，提供贴心的陪伴和支持。</a:t>
            </a:r>
            <a:endParaRPr lang="en-US" sz="1600" dirty="0"/>
          </a:p>
        </p:txBody>
      </p:sp>
      <p:sp>
        <p:nvSpPr>
          <p:cNvPr id="10" name="Text 5"/>
          <p:cNvSpPr/>
          <p:nvPr>
            <p:custDataLst>
              <p:tags r:id="rId6"/>
            </p:custDataLst>
          </p:nvPr>
        </p:nvSpPr>
        <p:spPr>
          <a:xfrm>
            <a:off x="4836160" y="1268730"/>
            <a:ext cx="1270000" cy="546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服务多样</a:t>
            </a:r>
            <a:endParaRPr lang="en-US" sz="1600" dirty="0"/>
          </a:p>
        </p:txBody>
      </p:sp>
      <p:sp>
        <p:nvSpPr>
          <p:cNvPr id="11" name="Text 6"/>
          <p:cNvSpPr/>
          <p:nvPr>
            <p:custDataLst>
              <p:tags r:id="rId7"/>
            </p:custDataLst>
          </p:nvPr>
        </p:nvSpPr>
        <p:spPr>
          <a:xfrm>
            <a:off x="4836160" y="1881505"/>
            <a:ext cx="3707130" cy="1427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提供文字畅聊、语音深聊和主题小组等多种服务形式，满足不同同学的需求。</a:t>
            </a:r>
            <a:endParaRPr lang="en-US" sz="1600" dirty="0"/>
          </a:p>
        </p:txBody>
      </p:sp>
      <p:sp>
        <p:nvSpPr>
          <p:cNvPr id="12" name="Text 7"/>
          <p:cNvSpPr/>
          <p:nvPr>
            <p:custDataLst>
              <p:tags r:id="rId8"/>
            </p:custDataLst>
          </p:nvPr>
        </p:nvSpPr>
        <p:spPr>
          <a:xfrm>
            <a:off x="4871085" y="3510280"/>
            <a:ext cx="1421765" cy="279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信任保障</a:t>
            </a:r>
            <a:endParaRPr lang="en-US" sz="1600" dirty="0"/>
          </a:p>
        </p:txBody>
      </p:sp>
      <p:sp>
        <p:nvSpPr>
          <p:cNvPr id="13" name="Text 8"/>
          <p:cNvSpPr/>
          <p:nvPr>
            <p:custDataLst>
              <p:tags r:id="rId9"/>
            </p:custDataLst>
          </p:nvPr>
        </p:nvSpPr>
        <p:spPr>
          <a:xfrm>
            <a:off x="4871085" y="3882390"/>
            <a:ext cx="3900805" cy="10941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通过严格的陪聊者选拔和培训，以及完善的信用评价体系，确保服务质量，让同学们能够放心倾诉。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6330" y="189230"/>
            <a:ext cx="3166745" cy="622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 dirty="0">
                <a:solidFill>
                  <a:srgbClr val="001A3A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2.产品与服务</a:t>
            </a:r>
            <a:endParaRPr lang="en-US" sz="3600" dirty="0"/>
          </a:p>
          <a:p>
            <a:endParaRPr lang="zh-CN" altLang="en-US" sz="3600"/>
          </a:p>
        </p:txBody>
      </p:sp>
      <p:pic>
        <p:nvPicPr>
          <p:cNvPr id="5" name="Image 0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611505" y="44450"/>
            <a:ext cx="6736715" cy="83566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51460" y="1042670"/>
            <a:ext cx="8437245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三档陪聊随心选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10-11-20:14:05-d3l4k38s8jdo4os5elj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2060575"/>
            <a:ext cx="771525" cy="63690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10-11-20:14:05-d3l4k38s8jdo4os5el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" y="3698240"/>
            <a:ext cx="781050" cy="78105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10-11-20:14:07-d3l4k3os8jdo4os5el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" y="5229225"/>
            <a:ext cx="781685" cy="78168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877060" y="2242820"/>
            <a:ext cx="6800215" cy="646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文字畅聊不限时，适合在图书馆、自习室等不方便语音的场景，随时随地倾诉心事。</a:t>
            </a:r>
            <a:endParaRPr lang="en-US" sz="2000" dirty="0"/>
          </a:p>
        </p:txBody>
      </p:sp>
      <p:sp>
        <p:nvSpPr>
          <p:cNvPr id="12" name="Text 5"/>
          <p:cNvSpPr/>
          <p:nvPr/>
        </p:nvSpPr>
        <p:spPr>
          <a:xfrm>
            <a:off x="1877060" y="3884295"/>
            <a:ext cx="6346825" cy="8197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语音深聊30分钟，适合在宿舍熄灯后、心情低落时，通过语音交流获得更深入的情感支持。</a:t>
            </a:r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15465" y="5345430"/>
            <a:ext cx="628396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主题小组围炉夜谈，围绕考研、失恋、社恐等话题，6人以内线上圆桌，共同探讨解决方案，互相鼓励。</a:t>
            </a:r>
            <a:endParaRPr lang="en-US" dirty="0"/>
          </a:p>
          <a:p>
            <a:endParaRPr lang="zh-CN" altLang="en-US"/>
          </a:p>
        </p:txBody>
      </p:sp>
      <p:sp>
        <p:nvSpPr>
          <p:cNvPr id="17" name="Text 2"/>
          <p:cNvSpPr/>
          <p:nvPr>
            <p:custDataLst>
              <p:tags r:id="rId5"/>
            </p:custDataLst>
          </p:nvPr>
        </p:nvSpPr>
        <p:spPr>
          <a:xfrm>
            <a:off x="1876425" y="1746885"/>
            <a:ext cx="1620520" cy="565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77FD2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文字畅聊</a:t>
            </a:r>
            <a:endParaRPr 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815465" y="3583305"/>
            <a:ext cx="1871980" cy="387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dirty="0">
                <a:solidFill>
                  <a:srgbClr val="577FD2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语音深聊</a:t>
            </a:r>
            <a:endParaRPr lang="en-US" sz="2000" dirty="0"/>
          </a:p>
          <a:p>
            <a:endParaRPr lang="zh-CN" altLang="en-US" sz="2000"/>
          </a:p>
        </p:txBody>
      </p:sp>
      <p:sp>
        <p:nvSpPr>
          <p:cNvPr id="20" name="文本框 19"/>
          <p:cNvSpPr txBox="1"/>
          <p:nvPr/>
        </p:nvSpPr>
        <p:spPr>
          <a:xfrm>
            <a:off x="1867535" y="5003800"/>
            <a:ext cx="1490345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dirty="0">
                <a:solidFill>
                  <a:srgbClr val="577FD2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主题小组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pic>
        <p:nvPicPr>
          <p:cNvPr id="30" name="Image 0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539750" y="116840"/>
            <a:ext cx="5850890" cy="709930"/>
          </a:xfrm>
          <a:prstGeom prst="rect">
            <a:avLst/>
          </a:prstGeom>
        </p:spPr>
      </p:pic>
      <p:sp>
        <p:nvSpPr>
          <p:cNvPr id="32" name="Text 1"/>
          <p:cNvSpPr/>
          <p:nvPr/>
        </p:nvSpPr>
        <p:spPr>
          <a:xfrm>
            <a:off x="950595" y="1788160"/>
            <a:ext cx="4953000" cy="43008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Text 3"/>
          <p:cNvSpPr/>
          <p:nvPr/>
        </p:nvSpPr>
        <p:spPr>
          <a:xfrm>
            <a:off x="-108585" y="908685"/>
            <a:ext cx="767715" cy="37191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Text 5"/>
          <p:cNvSpPr/>
          <p:nvPr/>
        </p:nvSpPr>
        <p:spPr>
          <a:xfrm>
            <a:off x="2484120" y="1696720"/>
            <a:ext cx="4953000" cy="43008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9" name="Image 1" descr="https://kimi-img.moonshot.cn/pub/slides/slides_tmpl/image/25-10-11-20:14:05-d3l4k38s8jdo4os5elj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5510" y="1341120"/>
            <a:ext cx="1220470" cy="1220470"/>
          </a:xfrm>
          <a:prstGeom prst="rect">
            <a:avLst/>
          </a:prstGeom>
        </p:spPr>
      </p:pic>
      <p:pic>
        <p:nvPicPr>
          <p:cNvPr id="40" name="Image 2" descr="https://kimi-img.moonshot.cn/pub/slides/slides_tmpl/image/25-10-11-20:14:05-d3l4k38s8jdo4os5elk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40425" y="1341755"/>
            <a:ext cx="1219835" cy="1219835"/>
          </a:xfrm>
          <a:prstGeom prst="rect">
            <a:avLst/>
          </a:prstGeom>
        </p:spPr>
      </p:pic>
      <p:sp>
        <p:nvSpPr>
          <p:cNvPr id="41" name="Text 9"/>
          <p:cNvSpPr/>
          <p:nvPr>
            <p:custDataLst>
              <p:tags r:id="rId6"/>
            </p:custDataLst>
          </p:nvPr>
        </p:nvSpPr>
        <p:spPr>
          <a:xfrm>
            <a:off x="232410" y="2867660"/>
            <a:ext cx="2640965" cy="62357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价格亲民</a:t>
            </a:r>
            <a:endParaRPr lang="en-US" sz="3600" dirty="0"/>
          </a:p>
        </p:txBody>
      </p:sp>
      <p:sp>
        <p:nvSpPr>
          <p:cNvPr id="42" name="Text 10"/>
          <p:cNvSpPr/>
          <p:nvPr>
            <p:custDataLst>
              <p:tags r:id="rId7"/>
            </p:custDataLst>
          </p:nvPr>
        </p:nvSpPr>
        <p:spPr>
          <a:xfrm>
            <a:off x="85090" y="3641090"/>
            <a:ext cx="4233545" cy="14465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我们定价19元，比一杯奶茶还便宜，符合大学生的消费水平，让同学们能够轻松享受陪伴服务。</a:t>
            </a:r>
            <a:endParaRPr lang="en-US" sz="2400" dirty="0"/>
          </a:p>
        </p:txBody>
      </p:sp>
      <p:sp>
        <p:nvSpPr>
          <p:cNvPr id="43" name="Text 11"/>
          <p:cNvSpPr/>
          <p:nvPr>
            <p:custDataLst>
              <p:tags r:id="rId8"/>
            </p:custDataLst>
          </p:nvPr>
        </p:nvSpPr>
        <p:spPr>
          <a:xfrm>
            <a:off x="5193030" y="2769235"/>
            <a:ext cx="2520315" cy="721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成本合理</a:t>
            </a:r>
            <a:endParaRPr lang="en-US" sz="36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4" name="Text 12"/>
          <p:cNvSpPr/>
          <p:nvPr>
            <p:custDataLst>
              <p:tags r:id="rId9"/>
            </p:custDataLst>
          </p:nvPr>
        </p:nvSpPr>
        <p:spPr>
          <a:xfrm>
            <a:off x="4733290" y="3599815"/>
            <a:ext cx="4288155" cy="1969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这个价格既能保证陪聊者的合理收入，又能覆盖平台的运营成本，确保项目的可持续发展。</a:t>
            </a:r>
            <a:endParaRPr lang="en-US" sz="2400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12545" y="179070"/>
            <a:ext cx="3242945" cy="574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19元定价魔法</a:t>
            </a:r>
            <a:endParaRPr lang="en-US" sz="2800" dirty="0"/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83920" y="280670"/>
            <a:ext cx="3216910" cy="48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信用小星星体系</a:t>
            </a:r>
            <a:endParaRPr lang="en-US" sz="3200" dirty="0"/>
          </a:p>
          <a:p>
            <a:endParaRPr lang="zh-CN" altLang="en-US" sz="3200"/>
          </a:p>
        </p:txBody>
      </p:sp>
      <p:sp>
        <p:nvSpPr>
          <p:cNvPr id="6" name="Text 1"/>
          <p:cNvSpPr/>
          <p:nvPr>
            <p:custDataLst>
              <p:tags r:id="rId1"/>
            </p:custDataLst>
          </p:nvPr>
        </p:nvSpPr>
        <p:spPr>
          <a:xfrm>
            <a:off x="407670" y="1058545"/>
            <a:ext cx="1624965" cy="8420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评价机制</a:t>
            </a:r>
            <a:endParaRPr lang="en-US" sz="2800" dirty="0"/>
          </a:p>
        </p:txBody>
      </p:sp>
      <p:sp>
        <p:nvSpPr>
          <p:cNvPr id="7" name="Text 2"/>
          <p:cNvSpPr/>
          <p:nvPr>
            <p:custDataLst>
              <p:tags r:id="rId2"/>
            </p:custDataLst>
          </p:nvPr>
        </p:nvSpPr>
        <p:spPr>
          <a:xfrm>
            <a:off x="245110" y="1900555"/>
            <a:ext cx="3298190" cy="30200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每次聊天结束后，用户可以给陪聊者打1-5星，低于3星会自动触发人工回访，确保服务质量。</a:t>
            </a:r>
            <a:endParaRPr lang="en-US" sz="2400" dirty="0"/>
          </a:p>
        </p:txBody>
      </p:sp>
      <p:sp>
        <p:nvSpPr>
          <p:cNvPr id="8" name="Text 3"/>
          <p:cNvSpPr/>
          <p:nvPr>
            <p:custDataLst>
              <p:tags r:id="rId3"/>
            </p:custDataLst>
          </p:nvPr>
        </p:nvSpPr>
        <p:spPr>
          <a:xfrm>
            <a:off x="4575810" y="2351405"/>
            <a:ext cx="1758950" cy="9093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激励机制</a:t>
            </a:r>
            <a:endParaRPr lang="en-US" sz="2800" dirty="0"/>
          </a:p>
        </p:txBody>
      </p:sp>
      <p:sp>
        <p:nvSpPr>
          <p:cNvPr id="9" name="Text 4"/>
          <p:cNvSpPr/>
          <p:nvPr>
            <p:custDataLst>
              <p:tags r:id="rId4"/>
            </p:custDataLst>
          </p:nvPr>
        </p:nvSpPr>
        <p:spPr>
          <a:xfrm>
            <a:off x="4500245" y="3439160"/>
            <a:ext cx="3724910" cy="27590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陪聊者累计50星可升为“金牌学长”，优先派单并获得奖金，激励他们不断提升服务质量。</a:t>
            </a:r>
            <a:endParaRPr lang="en-US" sz="24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2" name="Image 1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683895" y="116840"/>
            <a:ext cx="5904230" cy="766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1F9A0E0-4C98-4AAE-93A0-190248E8CD0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6D305E8-4557-499B-802F-E2F5A76912EC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Image 1" descr="https://kimi-img.moonshot.cn/pub/slides/slides_tmpl/image/25-10-11-20:14:01-d3l4k28s8jdo4os5elc0.png"/>
          <p:cNvPicPr>
            <a:picLocks noChangeAspect="1"/>
          </p:cNvPicPr>
          <p:nvPr/>
        </p:nvPicPr>
        <p:blipFill>
          <a:blip r:embed="rId1">
            <a:alphaModFix amt="28000"/>
          </a:blip>
          <a:stretch>
            <a:fillRect/>
          </a:stretch>
        </p:blipFill>
        <p:spPr>
          <a:xfrm>
            <a:off x="683895" y="116840"/>
            <a:ext cx="5904230" cy="766445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>
            <a:off x="338455" y="1387475"/>
            <a:ext cx="2247900" cy="8947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情绪账单</a:t>
            </a:r>
            <a:endParaRPr lang="en-US" sz="3200" dirty="0"/>
          </a:p>
        </p:txBody>
      </p:sp>
      <p:sp>
        <p:nvSpPr>
          <p:cNvPr id="14" name="Text 2"/>
          <p:cNvSpPr/>
          <p:nvPr/>
        </p:nvSpPr>
        <p:spPr>
          <a:xfrm>
            <a:off x="546735" y="2282825"/>
            <a:ext cx="3655060" cy="29260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自动把用户本月最常提到的关键词生成词云，帮助用户发现情绪规律，更好地了解自己的内心</a:t>
            </a:r>
            <a:r>
              <a:rPr lang="en-US" sz="1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5" name="Text 3"/>
          <p:cNvSpPr/>
          <p:nvPr/>
        </p:nvSpPr>
        <p:spPr>
          <a:xfrm>
            <a:off x="4680585" y="2641600"/>
            <a:ext cx="2254885" cy="6972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夸夸盲盒</a:t>
            </a:r>
            <a:endParaRPr lang="en-US" sz="32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6" name="Text 4"/>
          <p:cNvSpPr/>
          <p:nvPr/>
        </p:nvSpPr>
        <p:spPr>
          <a:xfrm>
            <a:off x="4799965" y="3874135"/>
            <a:ext cx="3321050" cy="1200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付费1元即可收到来自陌生人的语音夸奖，用于期末打气、情绪低落时提神，增加用户的趣味体验。</a:t>
            </a:r>
            <a:endParaRPr 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59840" y="332740"/>
            <a:ext cx="304800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创新彩蛋功能</a:t>
            </a:r>
            <a:endParaRPr 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NDEX" val="1_5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9"/>
  <p:tag name="KSO_WM_TEMPLATE_CATEGORY" val="diagram"/>
  <p:tag name="KSO_WM_TEMPLATE_INDEX" val="169081"/>
</p:tagLst>
</file>

<file path=ppt/tags/tag10.xml><?xml version="1.0" encoding="utf-8"?>
<p:tagLst xmlns:p="http://schemas.openxmlformats.org/presentationml/2006/main">
  <p:tag name="KSO_WM_DIAGRAM_VIRTUALLY_FRAME" val="{&quot;height&quot;:367.4,&quot;left&quot;:91.8,&quot;top&quot;:117.3,&quot;width&quot;:418.35}"/>
</p:tagLst>
</file>

<file path=ppt/tags/tag11.xml><?xml version="1.0" encoding="utf-8"?>
<p:tagLst xmlns:p="http://schemas.openxmlformats.org/presentationml/2006/main">
  <p:tag name="KSO_WM_DIAGRAM_VIRTUALLY_FRAME" val="{&quot;height&quot;:367.4,&quot;left&quot;:91.8,&quot;top&quot;:117.3,&quot;width&quot;:418.35}"/>
</p:tagLst>
</file>

<file path=ppt/tags/tag12.xml><?xml version="1.0" encoding="utf-8"?>
<p:tagLst xmlns:p="http://schemas.openxmlformats.org/presentationml/2006/main">
  <p:tag name="KSO_WM_DIAGRAM_VIRTUALLY_FRAME" val="{&quot;height&quot;:367.4,&quot;left&quot;:91.8,&quot;top&quot;:117.3,&quot;width&quot;:418.35}"/>
</p:tagLst>
</file>

<file path=ppt/tags/tag13.xml><?xml version="1.0" encoding="utf-8"?>
<p:tagLst xmlns:p="http://schemas.openxmlformats.org/presentationml/2006/main">
  <p:tag name="KSO_WM_DIAGRAM_VIRTUALLY_FRAME" val="{&quot;height&quot;:367.4,&quot;left&quot;:91.8,&quot;top&quot;:117.3,&quot;width&quot;:418.35}"/>
</p:tagLst>
</file>

<file path=ppt/tags/tag14.xml><?xml version="1.0" encoding="utf-8"?>
<p:tagLst xmlns:p="http://schemas.openxmlformats.org/presentationml/2006/main">
  <p:tag name="KSO_WM_DIAGRAM_VIRTUALLY_FRAME" val="{&quot;height&quot;:306.95,&quot;left&quot;:78.1,&quot;top&quot;:172.1,&quot;width&quot;:840.3}"/>
</p:tagLst>
</file>

<file path=ppt/tags/tag15.xml><?xml version="1.0" encoding="utf-8"?>
<p:tagLst xmlns:p="http://schemas.openxmlformats.org/presentationml/2006/main">
  <p:tag name="KSO_WM_DIAGRAM_VIRTUALLY_FRAME" val="{&quot;height&quot;:306.95,&quot;left&quot;:78.1,&quot;top&quot;:172.1,&quot;width&quot;:840.3}"/>
</p:tagLst>
</file>

<file path=ppt/tags/tag16.xml><?xml version="1.0" encoding="utf-8"?>
<p:tagLst xmlns:p="http://schemas.openxmlformats.org/presentationml/2006/main">
  <p:tag name="KSO_WM_DIAGRAM_VIRTUALLY_FRAME" val="{&quot;height&quot;:306.95,&quot;left&quot;:78.1,&quot;top&quot;:172.1,&quot;width&quot;:840.3}"/>
</p:tagLst>
</file>

<file path=ppt/tags/tag17.xml><?xml version="1.0" encoding="utf-8"?>
<p:tagLst xmlns:p="http://schemas.openxmlformats.org/presentationml/2006/main">
  <p:tag name="KSO_WM_DIAGRAM_VIRTUALLY_FRAME" val="{&quot;height&quot;:306.95,&quot;left&quot;:78.1,&quot;top&quot;:172.1,&quot;width&quot;:840.3}"/>
</p:tagLst>
</file>

<file path=ppt/tags/tag18.xml><?xml version="1.0" encoding="utf-8"?>
<p:tagLst xmlns:p="http://schemas.openxmlformats.org/presentationml/2006/main">
  <p:tag name="KSO_WM_DIAGRAM_VIRTUALLY_FRAME" val="{&quot;height&quot;:306.95,&quot;left&quot;:78.1,&quot;top&quot;:172.1,&quot;width&quot;:840.3}"/>
</p:tagLst>
</file>

<file path=ppt/tags/tag19.xml><?xml version="1.0" encoding="utf-8"?>
<p:tagLst xmlns:p="http://schemas.openxmlformats.org/presentationml/2006/main">
  <p:tag name="KSO_WM_DIAGRAM_VIRTUALLY_FRAME" val="{&quot;height&quot;:306.95,&quot;left&quot;:78.1,&quot;top&quot;:172.1,&quot;width&quot;:840.3}"/>
</p:tagLst>
</file>

<file path=ppt/tags/tag2.xml><?xml version="1.0" encoding="utf-8"?>
<p:tagLst xmlns:p="http://schemas.openxmlformats.org/presentationml/2006/main">
  <p:tag name="KSO_WM_UNIT_INDEX" val="1_6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0"/>
  <p:tag name="KSO_WM_TEMPLATE_CATEGORY" val="diagram"/>
  <p:tag name="KSO_WM_TEMPLATE_INDEX" val="169081"/>
</p:tagLst>
</file>

<file path=ppt/tags/tag20.xml><?xml version="1.0" encoding="utf-8"?>
<p:tagLst xmlns:p="http://schemas.openxmlformats.org/presentationml/2006/main">
  <p:tag name="KSO_WM_DIAGRAM_VIRTUALLY_FRAME" val="{&quot;height&quot;:306.95,&quot;left&quot;:78.1,&quot;top&quot;:172.1,&quot;width&quot;:840.3}"/>
</p:tagLst>
</file>

<file path=ppt/tags/tag21.xml><?xml version="1.0" encoding="utf-8"?>
<p:tagLst xmlns:p="http://schemas.openxmlformats.org/presentationml/2006/main">
  <p:tag name="KSO_WM_DIAGRAM_VIRTUALLY_FRAME" val="{&quot;height&quot;:306.95,&quot;left&quot;:78.1,&quot;top&quot;:172.1,&quot;width&quot;:840.3}"/>
</p:tagLst>
</file>

<file path=ppt/tags/tag22.xml><?xml version="1.0" encoding="utf-8"?>
<p:tagLst xmlns:p="http://schemas.openxmlformats.org/presentationml/2006/main">
  <p:tag name="KSO_WM_DIAGRAM_VIRTUALLY_FRAME" val="{&quot;height&quot;:386.85,&quot;left&quot;:372.9,&quot;top&quot;:107.75,&quot;width&quot;:675.75}"/>
</p:tagLst>
</file>

<file path=ppt/tags/tag23.xml><?xml version="1.0" encoding="utf-8"?>
<p:tagLst xmlns:p="http://schemas.openxmlformats.org/presentationml/2006/main">
  <p:tag name="KSO_WM_DIAGRAM_VIRTUALLY_FRAME" val="{&quot;height&quot;:357.95,&quot;left&quot;:71.3,&quot;top&quot;:131.95,&quot;width&quot;:822.55}"/>
</p:tagLst>
</file>

<file path=ppt/tags/tag24.xml><?xml version="1.0" encoding="utf-8"?>
<p:tagLst xmlns:p="http://schemas.openxmlformats.org/presentationml/2006/main">
  <p:tag name="KSO_WM_DIAGRAM_VIRTUALLY_FRAME" val="{&quot;height&quot;:357.95,&quot;left&quot;:71.3,&quot;top&quot;:131.95,&quot;width&quot;:822.55}"/>
</p:tagLst>
</file>

<file path=ppt/tags/tag25.xml><?xml version="1.0" encoding="utf-8"?>
<p:tagLst xmlns:p="http://schemas.openxmlformats.org/presentationml/2006/main">
  <p:tag name="KSO_WM_DIAGRAM_VIRTUALLY_FRAME" val="{&quot;height&quot;:357.95,&quot;left&quot;:71.3,&quot;top&quot;:131.95,&quot;width&quot;:822.55}"/>
</p:tagLst>
</file>

<file path=ppt/tags/tag26.xml><?xml version="1.0" encoding="utf-8"?>
<p:tagLst xmlns:p="http://schemas.openxmlformats.org/presentationml/2006/main">
  <p:tag name="KSO_WM_DIAGRAM_VIRTUALLY_FRAME" val="{&quot;height&quot;:357.95,&quot;left&quot;:71.3,&quot;top&quot;:131.95,&quot;width&quot;:822.55}"/>
</p:tagLst>
</file>

<file path=ppt/tags/tag27.xml><?xml version="1.0" encoding="utf-8"?>
<p:tagLst xmlns:p="http://schemas.openxmlformats.org/presentationml/2006/main">
  <p:tag name="KSO_WM_DIAGRAM_VIRTUALLY_FRAME" val="{&quot;height&quot;:357.95,&quot;left&quot;:71.3,&quot;top&quot;:131.95,&quot;width&quot;:822.55}"/>
</p:tagLst>
</file>

<file path=ppt/tags/tag28.xml><?xml version="1.0" encoding="utf-8"?>
<p:tagLst xmlns:p="http://schemas.openxmlformats.org/presentationml/2006/main">
  <p:tag name="KSO_WM_DIAGRAM_VIRTUALLY_FRAME" val="{&quot;height&quot;:357.95,&quot;left&quot;:71.3,&quot;top&quot;:131.95,&quot;width&quot;:822.55}"/>
</p:tagLst>
</file>

<file path=ppt/tags/tag29.xml><?xml version="1.0" encoding="utf-8"?>
<p:tagLst xmlns:p="http://schemas.openxmlformats.org/presentationml/2006/main">
  <p:tag name="KSO_WM_DIAGRAM_VIRTUALLY_FRAME" val="{&quot;height&quot;:317.3,&quot;left&quot;:41.25,&quot;top&quot;:166.45,&quot;width&quot;:839.4}"/>
</p:tagLst>
</file>

<file path=ppt/tags/tag3.xml><?xml version="1.0" encoding="utf-8"?>
<p:tagLst xmlns:p="http://schemas.openxmlformats.org/presentationml/2006/main">
  <p:tag name="KSO_WM_UNIT_INDEX" val="1_7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1"/>
  <p:tag name="KSO_WM_TEMPLATE_CATEGORY" val="diagram"/>
  <p:tag name="KSO_WM_TEMPLATE_INDEX" val="169081"/>
</p:tagLst>
</file>

<file path=ppt/tags/tag30.xml><?xml version="1.0" encoding="utf-8"?>
<p:tagLst xmlns:p="http://schemas.openxmlformats.org/presentationml/2006/main">
  <p:tag name="KSO_WM_DIAGRAM_VIRTUALLY_FRAME" val="{&quot;height&quot;:317.3,&quot;left&quot;:41.25,&quot;top&quot;:166.45,&quot;width&quot;:839.4}"/>
</p:tagLst>
</file>

<file path=ppt/tags/tag31.xml><?xml version="1.0" encoding="utf-8"?>
<p:tagLst xmlns:p="http://schemas.openxmlformats.org/presentationml/2006/main">
  <p:tag name="KSO_WM_DIAGRAM_VIRTUALLY_FRAME" val="{&quot;height&quot;:317.3,&quot;left&quot;:41.25,&quot;top&quot;:166.45,&quot;width&quot;:839.4}"/>
</p:tagLst>
</file>

<file path=ppt/tags/tag32.xml><?xml version="1.0" encoding="utf-8"?>
<p:tagLst xmlns:p="http://schemas.openxmlformats.org/presentationml/2006/main">
  <p:tag name="KSO_WM_DIAGRAM_VIRTUALLY_FRAME" val="{&quot;height&quot;:317.3,&quot;left&quot;:41.25,&quot;top&quot;:166.45,&quot;width&quot;:839.4}"/>
</p:tagLst>
</file>

<file path=ppt/tags/tag33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34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35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36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37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38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39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4.xml><?xml version="1.0" encoding="utf-8"?>
<p:tagLst xmlns:p="http://schemas.openxmlformats.org/presentationml/2006/main">
  <p:tag name="KSO_WM_UNIT_INDEX" val="1_9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3"/>
  <p:tag name="KSO_WM_TEMPLATE_CATEGORY" val="diagram"/>
  <p:tag name="KSO_WM_TEMPLATE_INDEX" val="169081"/>
</p:tagLst>
</file>

<file path=ppt/tags/tag40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41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42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43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44.xml><?xml version="1.0" encoding="utf-8"?>
<p:tagLst xmlns:p="http://schemas.openxmlformats.org/presentationml/2006/main">
  <p:tag name="KSO_WM_DIAGRAM_VIRTUALLY_FRAME" val="{&quot;height&quot;:373.25,&quot;left&quot;:56.7,&quot;top&quot;:150.9,&quot;width&quot;:853.75}"/>
</p:tagLst>
</file>

<file path=ppt/tags/tag45.xml><?xml version="1.0" encoding="utf-8"?>
<p:tagLst xmlns:p="http://schemas.openxmlformats.org/presentationml/2006/main">
  <p:tag name="KSO_WM_DIAGRAM_VIRTUALLY_FRAME" val="{&quot;height&quot;:281.1,&quot;left&quot;:25.5,&quot;top&quot;:139.6,&quot;width&quot;:386.25}"/>
</p:tagLst>
</file>

<file path=ppt/tags/tag46.xml><?xml version="1.0" encoding="utf-8"?>
<p:tagLst xmlns:p="http://schemas.openxmlformats.org/presentationml/2006/main">
  <p:tag name="KSO_WM_DIAGRAM_VIRTUALLY_FRAME" val="{&quot;height&quot;:281.1,&quot;left&quot;:25.5,&quot;top&quot;:139.6,&quot;width&quot;:386.25}"/>
</p:tagLst>
</file>

<file path=ppt/tags/tag47.xml><?xml version="1.0" encoding="utf-8"?>
<p:tagLst xmlns:p="http://schemas.openxmlformats.org/presentationml/2006/main">
  <p:tag name="KSO_WM_DIAGRAM_VIRTUALLY_FRAME" val="{&quot;height&quot;:281.1,&quot;left&quot;:25.5,&quot;top&quot;:139.6,&quot;width&quot;:386.25}"/>
</p:tagLst>
</file>

<file path=ppt/tags/tag48.xml><?xml version="1.0" encoding="utf-8"?>
<p:tagLst xmlns:p="http://schemas.openxmlformats.org/presentationml/2006/main">
  <p:tag name="KSO_WM_DIAGRAM_VIRTUALLY_FRAME" val="{&quot;height&quot;:281.1,&quot;left&quot;:25.5,&quot;top&quot;:139.6,&quot;width&quot;:386.25}"/>
</p:tagLst>
</file>

<file path=ppt/tags/tag49.xml><?xml version="1.0" encoding="utf-8"?>
<p:tagLst xmlns:p="http://schemas.openxmlformats.org/presentationml/2006/main">
  <p:tag name="KSO_WM_UNIT_INDEX" val="1_6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0"/>
  <p:tag name="KSO_WM_TEMPLATE_CATEGORY" val="diagram"/>
  <p:tag name="KSO_WM_TEMPLATE_INDEX" val="169081"/>
</p:tagLst>
</file>

<file path=ppt/tags/tag5.xml><?xml version="1.0" encoding="utf-8"?>
<p:tagLst xmlns:p="http://schemas.openxmlformats.org/presentationml/2006/main">
  <p:tag name="KSO_WM_UNIT_INDEX" val="1_10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4"/>
  <p:tag name="KSO_WM_TEMPLATE_CATEGORY" val="diagram"/>
  <p:tag name="KSO_WM_TEMPLATE_INDEX" val="169081"/>
</p:tagLst>
</file>

<file path=ppt/tags/tag50.xml><?xml version="1.0" encoding="utf-8"?>
<p:tagLst xmlns:p="http://schemas.openxmlformats.org/presentationml/2006/main">
  <p:tag name="KSO_WM_UNIT_INDEX" val="1_8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2"/>
  <p:tag name="KSO_WM_TEMPLATE_CATEGORY" val="diagram"/>
  <p:tag name="KSO_WM_TEMPLATE_INDEX" val="169081"/>
</p:tagLst>
</file>

<file path=ppt/tags/tag51.xml><?xml version="1.0" encoding="utf-8"?>
<p:tagLst xmlns:p="http://schemas.openxmlformats.org/presentationml/2006/main">
  <p:tag name="KSO_WM_UNIT_INDEX" val="1_10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4"/>
  <p:tag name="KSO_WM_TEMPLATE_CATEGORY" val="diagram"/>
  <p:tag name="KSO_WM_TEMPLATE_INDEX" val="169081"/>
</p:tagLst>
</file>

<file path=ppt/tags/tag52.xml><?xml version="1.0" encoding="utf-8"?>
<p:tagLst xmlns:p="http://schemas.openxmlformats.org/presentationml/2006/main">
  <p:tag name="KSO_WM_UNIT_INDEX" val="1_11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5"/>
  <p:tag name="KSO_WM_TEMPLATE_CATEGORY" val="diagram"/>
  <p:tag name="KSO_WM_TEMPLATE_INDEX" val="169081"/>
</p:tagLst>
</file>

<file path=ppt/tags/tag53.xml><?xml version="1.0" encoding="utf-8"?>
<p:tagLst xmlns:p="http://schemas.openxmlformats.org/presentationml/2006/main">
  <p:tag name="KSO_WM_UNIT_INDEX" val="1_12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6"/>
  <p:tag name="KSO_WM_TEMPLATE_CATEGORY" val="diagram"/>
  <p:tag name="KSO_WM_TEMPLATE_INDEX" val="169081"/>
</p:tagLst>
</file>

<file path=ppt/tags/tag6.xml><?xml version="1.0" encoding="utf-8"?>
<p:tagLst xmlns:p="http://schemas.openxmlformats.org/presentationml/2006/main">
  <p:tag name="KSO_WM_UNIT_INDEX" val="1_11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5"/>
  <p:tag name="KSO_WM_TEMPLATE_CATEGORY" val="diagram"/>
  <p:tag name="KSO_WM_TEMPLATE_INDEX" val="169081"/>
</p:tagLst>
</file>

<file path=ppt/tags/tag7.xml><?xml version="1.0" encoding="utf-8"?>
<p:tagLst xmlns:p="http://schemas.openxmlformats.org/presentationml/2006/main">
  <p:tag name="KSO_WM_UNIT_INDEX" val="1_12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6"/>
  <p:tag name="KSO_WM_TEMPLATE_CATEGORY" val="diagram"/>
  <p:tag name="KSO_WM_TEMPLATE_INDEX" val="169081"/>
</p:tagLst>
</file>

<file path=ppt/tags/tag8.xml><?xml version="1.0" encoding="utf-8"?>
<p:tagLst xmlns:p="http://schemas.openxmlformats.org/presentationml/2006/main">
  <p:tag name="KSO_WM_UNIT_INDEX" val="1_11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5"/>
  <p:tag name="KSO_WM_TEMPLATE_CATEGORY" val="diagram"/>
  <p:tag name="KSO_WM_TEMPLATE_INDEX" val="169081"/>
</p:tagLst>
</file>

<file path=ppt/tags/tag9.xml><?xml version="1.0" encoding="utf-8"?>
<p:tagLst xmlns:p="http://schemas.openxmlformats.org/presentationml/2006/main">
  <p:tag name="KSO_WM_DIAGRAM_VIRTUALLY_FRAME" val="{&quot;height&quot;:367.4,&quot;left&quot;:91.8,&quot;top&quot;:117.3,&quot;width&quot;:418.3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2178</Words>
  <Application>WPS 演示</Application>
  <PresentationFormat>全屏显示(4:3)</PresentationFormat>
  <Paragraphs>331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等线</vt:lpstr>
      <vt:lpstr>华文琥珀</vt:lpstr>
      <vt:lpstr>MiSans</vt:lpstr>
      <vt:lpstr>MingLiU-ExtB</vt:lpstr>
      <vt:lpstr>方正粗黑宋简体</vt:lpstr>
      <vt:lpstr>Calibri</vt:lpstr>
      <vt:lpstr>Courier New</vt:lpstr>
      <vt:lpstr>MiSans</vt:lpstr>
      <vt:lpstr>微软雅黑</vt:lpstr>
      <vt:lpstr>Arial Unicode MS</vt:lpstr>
      <vt:lpstr>Inter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何志平</dc:creator>
  <cp:lastModifiedBy>进击的小短腿</cp:lastModifiedBy>
  <cp:revision>287</cp:revision>
  <dcterms:created xsi:type="dcterms:W3CDTF">2020-09-15T06:23:00Z</dcterms:created>
  <dcterms:modified xsi:type="dcterms:W3CDTF">2025-11-06T15:50:49Z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E43A6D4A26AC4AB1A6CC5769EA0DFC53_12</vt:lpwstr>
  </property>
  <property fmtid="{D5CDD505-2E9C-101B-9397-08002B2CF9AE}" pid="3" name="KSOProductBuildVer">
    <vt:lpwstr>2052-12.1.0.23125</vt:lpwstr>
  </property>
</Properties>
</file>